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2" r:id="rId3"/>
    <p:sldId id="258" r:id="rId4"/>
    <p:sldId id="259" r:id="rId5"/>
    <p:sldId id="262" r:id="rId6"/>
    <p:sldId id="263" r:id="rId7"/>
    <p:sldId id="264" r:id="rId8"/>
    <p:sldId id="265" r:id="rId9"/>
    <p:sldId id="266" r:id="rId10"/>
    <p:sldId id="267" r:id="rId11"/>
    <p:sldId id="283" r:id="rId12"/>
    <p:sldId id="276" r:id="rId13"/>
    <p:sldId id="277" r:id="rId14"/>
    <p:sldId id="270" r:id="rId15"/>
    <p:sldId id="271" r:id="rId16"/>
    <p:sldId id="272" r:id="rId17"/>
    <p:sldId id="285" r:id="rId18"/>
    <p:sldId id="286" r:id="rId19"/>
    <p:sldId id="288" r:id="rId20"/>
    <p:sldId id="274" r:id="rId21"/>
    <p:sldId id="275" r:id="rId22"/>
    <p:sldId id="289" r:id="rId23"/>
    <p:sldId id="290"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92" d="100"/>
          <a:sy n="92" d="100"/>
        </p:scale>
        <p:origin x="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1/29/2020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gi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fao.org/fi/website/FIRetrieveAction.do?dom=culturespecies&amp;xml=Penaeus_monodon.xml"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8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mblema.jpg"/>
          <p:cNvPicPr>
            <a:picLocks noChangeAspect="1"/>
          </p:cNvPicPr>
          <p:nvPr/>
        </p:nvPicPr>
        <p:blipFill>
          <a:blip r:embed="rId3" cstate="print"/>
          <a:stretch>
            <a:fillRect/>
          </a:stretch>
        </p:blipFill>
        <p:spPr>
          <a:xfrm>
            <a:off x="28810" y="0"/>
            <a:ext cx="746442" cy="759528"/>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948" y="-85635"/>
            <a:ext cx="1461052" cy="7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4"/>
          <p:cNvSpPr/>
          <p:nvPr/>
        </p:nvSpPr>
        <p:spPr>
          <a:xfrm>
            <a:off x="721441" y="1031863"/>
            <a:ext cx="10853531"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a:t>
            </a:r>
            <a:endParaRPr lang="pt-PT" sz="3600" dirty="0">
              <a:solidFill>
                <a:srgbClr val="FF0000"/>
              </a:solidFill>
            </a:endParaRPr>
          </a:p>
        </p:txBody>
      </p:sp>
      <p:sp>
        <p:nvSpPr>
          <p:cNvPr id="6" name="Rectangle 5"/>
          <p:cNvSpPr/>
          <p:nvPr/>
        </p:nvSpPr>
        <p:spPr>
          <a:xfrm>
            <a:off x="620443" y="2355273"/>
            <a:ext cx="11290852" cy="3970318"/>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Cluster 4:   Quality  Infrastructure and  Standards</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Brusssels</a:t>
            </a:r>
            <a:r>
              <a:rPr lang="en-US" sz="3600" dirty="0">
                <a:latin typeface="Times New Roman" panose="02020603050405020304" pitchFamily="18" charset="0"/>
                <a:cs typeface="Times New Roman" panose="02020603050405020304" pitchFamily="18" charset="0"/>
              </a:rPr>
              <a:t>  4th February  2020</a:t>
            </a:r>
          </a:p>
        </p:txBody>
      </p:sp>
      <p:sp>
        <p:nvSpPr>
          <p:cNvPr id="7" name="Rounded Rectangle 6"/>
          <p:cNvSpPr/>
          <p:nvPr/>
        </p:nvSpPr>
        <p:spPr>
          <a:xfrm>
            <a:off x="149738" y="759528"/>
            <a:ext cx="11996935" cy="13234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Black" panose="020B0A04020102020204" pitchFamily="34" charset="0"/>
                <a:cs typeface="Times New Roman" panose="02020603050405020304" pitchFamily="18" charset="0"/>
              </a:rPr>
              <a:t>P108-Knowledge sharing on Trade and investment “Good Practices II</a:t>
            </a:r>
            <a:endParaRPr lang="pt-PT" sz="3200" dirty="0">
              <a:latin typeface="Arial Black" panose="020B0A04020102020204" pitchFamily="34" charset="0"/>
            </a:endParaRPr>
          </a:p>
        </p:txBody>
      </p:sp>
      <p:sp>
        <p:nvSpPr>
          <p:cNvPr id="8" name="Oval 7"/>
          <p:cNvSpPr/>
          <p:nvPr/>
        </p:nvSpPr>
        <p:spPr>
          <a:xfrm>
            <a:off x="470451" y="3934031"/>
            <a:ext cx="2910057" cy="1321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Subject</a:t>
            </a:r>
            <a:endParaRPr lang="pt-PT" sz="3600" b="1" dirty="0"/>
          </a:p>
        </p:txBody>
      </p:sp>
      <p:sp>
        <p:nvSpPr>
          <p:cNvPr id="11" name="Oval 10"/>
          <p:cNvSpPr/>
          <p:nvPr/>
        </p:nvSpPr>
        <p:spPr>
          <a:xfrm>
            <a:off x="5769113" y="2974108"/>
            <a:ext cx="6142182" cy="29196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Quality assessment and standards conformity for fisheries and aquaculture, and enhanced export capacity</a:t>
            </a:r>
            <a:endParaRPr lang="pt-PT" sz="2800" b="1" dirty="0"/>
          </a:p>
        </p:txBody>
      </p:sp>
      <p:sp>
        <p:nvSpPr>
          <p:cNvPr id="15" name="Right Arrow 14"/>
          <p:cNvSpPr/>
          <p:nvPr/>
        </p:nvSpPr>
        <p:spPr>
          <a:xfrm>
            <a:off x="3530500" y="4160651"/>
            <a:ext cx="1911928" cy="868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94919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77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374" y="-246309"/>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descr="emblema.jpg"/>
          <p:cNvPicPr>
            <a:picLocks noChangeAspect="1"/>
          </p:cNvPicPr>
          <p:nvPr/>
        </p:nvPicPr>
        <p:blipFill>
          <a:blip r:embed="rId4" cstate="print"/>
          <a:stretch>
            <a:fillRect/>
          </a:stretch>
        </p:blipFill>
        <p:spPr>
          <a:xfrm>
            <a:off x="52931" y="-180155"/>
            <a:ext cx="759869" cy="773191"/>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8" name="Rectangle 7"/>
          <p:cNvSpPr/>
          <p:nvPr/>
        </p:nvSpPr>
        <p:spPr>
          <a:xfrm>
            <a:off x="305723" y="3130994"/>
            <a:ext cx="6207735" cy="584775"/>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3.1 The governing regulations</a:t>
            </a:r>
            <a:endParaRPr lang="pt-PT" sz="3200" dirty="0"/>
          </a:p>
        </p:txBody>
      </p:sp>
      <p:sp>
        <p:nvSpPr>
          <p:cNvPr id="9" name="Rectangle 8"/>
          <p:cNvSpPr/>
          <p:nvPr/>
        </p:nvSpPr>
        <p:spPr>
          <a:xfrm>
            <a:off x="52931" y="3990138"/>
            <a:ext cx="11663900" cy="3046988"/>
          </a:xfrm>
          <a:prstGeom prst="rect">
            <a:avLst/>
          </a:prstGeom>
        </p:spPr>
        <p:txBody>
          <a:bodyPr wrap="square">
            <a:spAutoFit/>
          </a:bodyPr>
          <a:lstStyle/>
          <a:p>
            <a:pPr marL="342900" indent="-342900">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The Fisheries Law (Law 22/2013   of 1</a:t>
            </a:r>
            <a:r>
              <a:rPr lang="en-US" sz="2800" baseline="30000" dirty="0">
                <a:latin typeface="Times New Roman" panose="02020603050405020304" pitchFamily="18" charset="0"/>
                <a:ea typeface="Times New Roman" panose="02020603050405020304" pitchFamily="18" charset="0"/>
              </a:rPr>
              <a:t>st</a:t>
            </a:r>
            <a:r>
              <a:rPr lang="en-US" sz="2800" dirty="0">
                <a:latin typeface="Times New Roman" panose="02020603050405020304" pitchFamily="18" charset="0"/>
                <a:ea typeface="Times New Roman" panose="02020603050405020304" pitchFamily="18" charset="0"/>
              </a:rPr>
              <a:t> November 20213) and subsequent regulations form the legal basis for the fisheries sector. </a:t>
            </a:r>
          </a:p>
          <a:p>
            <a:endParaRPr lang="en-US" sz="2800"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The Fisheries Law defines the role and responsibility of the fisheries administration and the principles which guide the fishing activities. </a:t>
            </a:r>
          </a:p>
          <a:p>
            <a:endParaRPr lang="en-US" sz="28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
        <p:nvSpPr>
          <p:cNvPr id="10" name="Rounded Rectangle 9"/>
          <p:cNvSpPr/>
          <p:nvPr/>
        </p:nvSpPr>
        <p:spPr>
          <a:xfrm>
            <a:off x="174878" y="686434"/>
            <a:ext cx="12261574" cy="1258421"/>
          </a:xfrm>
          <a:prstGeom prst="roundRect">
            <a:avLst>
              <a:gd name="adj" fmla="val 3030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Black" panose="020B0A04020102020204" pitchFamily="34" charset="0"/>
              </a:rPr>
              <a:t> </a:t>
            </a:r>
          </a:p>
          <a:p>
            <a:r>
              <a:rPr lang="en-US" sz="3200" dirty="0">
                <a:solidFill>
                  <a:srgbClr val="FF0000"/>
                </a:solidFill>
                <a:latin typeface="Arial Black" panose="020B0A04020102020204" pitchFamily="34" charset="0"/>
                <a:cs typeface="Times New Roman" panose="02020603050405020304" pitchFamily="18" charset="0"/>
              </a:rPr>
              <a:t>3. Quality  assessment and standards conformity for fisheries and aquaculture  products</a:t>
            </a:r>
          </a:p>
          <a:p>
            <a:endParaRPr lang="pt-PT" sz="3200" b="1" dirty="0">
              <a:solidFill>
                <a:srgbClr val="FF0000"/>
              </a:solidFill>
              <a:latin typeface="Arial Black" panose="020B0A04020102020204" pitchFamily="34" charset="0"/>
              <a:cs typeface="Times New Roman" panose="02020603050405020304" pitchFamily="18" charset="0"/>
            </a:endParaRPr>
          </a:p>
        </p:txBody>
      </p:sp>
      <p:sp>
        <p:nvSpPr>
          <p:cNvPr id="5" name="Oval 4"/>
          <p:cNvSpPr/>
          <p:nvPr/>
        </p:nvSpPr>
        <p:spPr>
          <a:xfrm>
            <a:off x="195838" y="2082040"/>
            <a:ext cx="11378085" cy="108997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err="1">
                <a:solidFill>
                  <a:schemeClr val="bg1"/>
                </a:solidFill>
                <a:latin typeface="Arial Black" panose="020B0A04020102020204" pitchFamily="34" charset="0"/>
              </a:rPr>
              <a:t>In</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order</a:t>
            </a:r>
            <a:r>
              <a:rPr lang="pt-PT" sz="2400" dirty="0">
                <a:solidFill>
                  <a:schemeClr val="bg1"/>
                </a:solidFill>
                <a:latin typeface="Arial Black" panose="020B0A04020102020204" pitchFamily="34" charset="0"/>
              </a:rPr>
              <a:t>  to </a:t>
            </a:r>
            <a:r>
              <a:rPr lang="pt-PT" sz="2400" dirty="0" err="1">
                <a:solidFill>
                  <a:schemeClr val="bg1"/>
                </a:solidFill>
                <a:latin typeface="Arial Black" panose="020B0A04020102020204" pitchFamily="34" charset="0"/>
              </a:rPr>
              <a:t>comply</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with</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these</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requirements</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effort</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have</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been</a:t>
            </a:r>
            <a:r>
              <a:rPr lang="pt-PT" sz="2400" dirty="0">
                <a:solidFill>
                  <a:schemeClr val="bg1"/>
                </a:solidFill>
                <a:latin typeface="Arial Black" panose="020B0A04020102020204" pitchFamily="34" charset="0"/>
              </a:rPr>
              <a:t> </a:t>
            </a:r>
            <a:r>
              <a:rPr lang="pt-PT" sz="2400" dirty="0" err="1">
                <a:solidFill>
                  <a:schemeClr val="bg1"/>
                </a:solidFill>
                <a:latin typeface="Arial Black" panose="020B0A04020102020204" pitchFamily="34" charset="0"/>
              </a:rPr>
              <a:t>made</a:t>
            </a:r>
            <a:r>
              <a:rPr lang="pt-PT" sz="2400" dirty="0">
                <a:solidFill>
                  <a:schemeClr val="bg1"/>
                </a:solidFill>
                <a:latin typeface="Arial Black" panose="020B0A04020102020204" pitchFamily="34" charset="0"/>
              </a:rPr>
              <a:t>  for:</a:t>
            </a:r>
          </a:p>
        </p:txBody>
      </p:sp>
    </p:spTree>
    <p:extLst>
      <p:ext uri="{BB962C8B-B14F-4D97-AF65-F5344CB8AC3E}">
        <p14:creationId xmlns:p14="http://schemas.microsoft.com/office/powerpoint/2010/main" val="196778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261574"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2720" y="3586479"/>
            <a:ext cx="11551920" cy="830997"/>
          </a:xfrm>
          <a:prstGeom prst="rect">
            <a:avLst/>
          </a:prstGeom>
        </p:spPr>
        <p:txBody>
          <a:bodyPr wrap="square">
            <a:spAutoFit/>
          </a:bodyPr>
          <a:lstStyle/>
          <a:p>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
        <p:nvSpPr>
          <p:cNvPr id="4" name="Rectangle 3"/>
          <p:cNvSpPr/>
          <p:nvPr/>
        </p:nvSpPr>
        <p:spPr>
          <a:xfrm>
            <a:off x="314037" y="1046310"/>
            <a:ext cx="11554690" cy="3970318"/>
          </a:xfrm>
          <a:prstGeom prst="rect">
            <a:avLst/>
          </a:prstGeom>
        </p:spPr>
        <p:txBody>
          <a:bodyPr wrap="square">
            <a:spAutoFit/>
          </a:bodyPr>
          <a:lstStyle/>
          <a:p>
            <a:pPr marL="342900" indent="-342900">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The general regulation for hygiene control of foodstuffs of aquatic origin which guide the </a:t>
            </a:r>
            <a:r>
              <a:rPr lang="en-US" sz="2800" dirty="0" err="1">
                <a:latin typeface="Times New Roman" panose="02020603050405020304" pitchFamily="18" charset="0"/>
                <a:ea typeface="Times New Roman" panose="02020603050405020304" pitchFamily="18" charset="0"/>
              </a:rPr>
              <a:t>fquality</a:t>
            </a:r>
            <a:r>
              <a:rPr lang="en-US" sz="2800" dirty="0">
                <a:latin typeface="Times New Roman" panose="02020603050405020304" pitchFamily="18" charset="0"/>
                <a:ea typeface="Times New Roman" panose="02020603050405020304" pitchFamily="18" charset="0"/>
              </a:rPr>
              <a:t> control activities. </a:t>
            </a:r>
          </a:p>
          <a:p>
            <a:endParaRPr lang="en-US" sz="28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endParaRPr lang="en-US" sz="28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General aquaculture regulation that defines all rights and obligations of all stakeholders in Mozambique (Decree 35/2001 of 13 of November). The legislation defines specific norms and requirements for aquaculture farms and establishes procedures for licensing and parameters for each farming system</a:t>
            </a:r>
            <a:endParaRPr lang="pt-PT" sz="2800"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948" y="-211365"/>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0" y="-211365"/>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48205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202" y="655782"/>
            <a:ext cx="11430000" cy="1569660"/>
          </a:xfrm>
          <a:prstGeom prst="rect">
            <a:avLst/>
          </a:prstGeom>
        </p:spPr>
        <p:txBody>
          <a:bodyPr wrap="square">
            <a:spAutoFit/>
          </a:bodyPr>
          <a:lstStyle/>
          <a:p>
            <a:r>
              <a:rPr lang="en-GB" sz="3200" dirty="0">
                <a:latin typeface="Times New Roman" panose="02020603050405020304" pitchFamily="18" charset="0"/>
                <a:cs typeface="Times New Roman" panose="02020603050405020304" pitchFamily="18" charset="0"/>
              </a:rPr>
              <a:t> 3,2 International standards compliance for European Union exports</a:t>
            </a:r>
          </a:p>
          <a:p>
            <a:pPr marL="457200" indent="-457200">
              <a:buFont typeface="Wingdings" panose="05000000000000000000" pitchFamily="2" charset="2"/>
              <a:buChar char="q"/>
            </a:pPr>
            <a:endParaRPr lang="en-GB" sz="3200" dirty="0">
              <a:latin typeface="Times New Roman" panose="02020603050405020304" pitchFamily="18" charset="0"/>
              <a:cs typeface="Times New Roman" panose="02020603050405020304" pitchFamily="18" charset="0"/>
            </a:endParaRPr>
          </a:p>
          <a:p>
            <a:endParaRPr lang="pt-PT" sz="32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86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4819" y="1209056"/>
            <a:ext cx="12341328" cy="3108543"/>
          </a:xfrm>
          <a:prstGeom prst="rect">
            <a:avLst/>
          </a:prstGeom>
        </p:spPr>
        <p:txBody>
          <a:bodyPr wrap="square">
            <a:spAutoFit/>
          </a:bodyPr>
          <a:lstStyle/>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In 2013, an audit by the Food and Veterinary Office of the EC evaluated whether production conditions of fishery products for export complied with the requirements in European Union legislation. </a:t>
            </a:r>
          </a:p>
          <a:p>
            <a:pPr marL="457200" indent="-45720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The audit noted that legislation and standards  with regard to fish exports were in accordance with EU provisions, provided that the CA continued to implement an official control system in order to ensure conformity with EU requirements</a:t>
            </a:r>
            <a:r>
              <a:rPr lang="en-GB" dirty="0"/>
              <a:t>. </a:t>
            </a:r>
            <a:endParaRPr lang="pt-PT"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374" y="-99815"/>
            <a:ext cx="1461052" cy="6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134386" y="-185087"/>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7" name="Rectangle 6"/>
          <p:cNvSpPr/>
          <p:nvPr/>
        </p:nvSpPr>
        <p:spPr>
          <a:xfrm>
            <a:off x="-134386" y="4103546"/>
            <a:ext cx="12029588" cy="2246769"/>
          </a:xfrm>
          <a:prstGeom prst="rect">
            <a:avLst/>
          </a:prstGeom>
        </p:spPr>
        <p:txBody>
          <a:bodyPr wrap="square">
            <a:spAutoFit/>
          </a:bodyPr>
          <a:lstStyle/>
          <a:p>
            <a:pPr marL="457200" indent="-45720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The audit determined that the CA had an adequate structure and organization to perform official controls, including the implementation of sanitary requirements for handling, processing and distributing fishery products through licensing and inspection, health certification and laboratory analysis. </a:t>
            </a:r>
          </a:p>
        </p:txBody>
      </p:sp>
    </p:spTree>
    <p:extLst>
      <p:ext uri="{BB962C8B-B14F-4D97-AF65-F5344CB8AC3E}">
        <p14:creationId xmlns:p14="http://schemas.microsoft.com/office/powerpoint/2010/main" val="84156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374" y="-211365"/>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emblema.jpg"/>
          <p:cNvPicPr>
            <a:picLocks noChangeAspect="1"/>
          </p:cNvPicPr>
          <p:nvPr/>
        </p:nvPicPr>
        <p:blipFill>
          <a:blip r:embed="rId4" cstate="print"/>
          <a:stretch>
            <a:fillRect/>
          </a:stretch>
        </p:blipFill>
        <p:spPr>
          <a:xfrm>
            <a:off x="0" y="-211365"/>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6" name="TextBox 5"/>
          <p:cNvSpPr txBox="1"/>
          <p:nvPr/>
        </p:nvSpPr>
        <p:spPr>
          <a:xfrm>
            <a:off x="849579" y="762670"/>
            <a:ext cx="2626040" cy="523220"/>
          </a:xfrm>
          <a:prstGeom prst="rect">
            <a:avLst/>
          </a:prstGeom>
          <a:noFill/>
        </p:spPr>
        <p:txBody>
          <a:bodyPr wrap="none" rtlCol="0">
            <a:spAutoFit/>
          </a:bodyPr>
          <a:lstStyle/>
          <a:p>
            <a:r>
              <a:rPr lang="pt-PT" sz="2800" dirty="0">
                <a:latin typeface="Times New Roman" panose="02020603050405020304" pitchFamily="18" charset="0"/>
                <a:cs typeface="Times New Roman" panose="02020603050405020304" pitchFamily="18" charset="0"/>
              </a:rPr>
              <a:t>3.3 </a:t>
            </a:r>
            <a:r>
              <a:rPr lang="pt-PT" sz="2800" dirty="0" err="1">
                <a:latin typeface="Times New Roman" panose="02020603050405020304" pitchFamily="18" charset="0"/>
                <a:cs typeface="Times New Roman" panose="02020603050405020304" pitchFamily="18" charset="0"/>
              </a:rPr>
              <a:t>Laboratories</a:t>
            </a:r>
            <a:endParaRPr lang="pt-PT"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595299" y="1161387"/>
            <a:ext cx="11236483" cy="1815882"/>
          </a:xfrm>
          <a:prstGeom prst="rect">
            <a:avLst/>
          </a:prstGeom>
        </p:spPr>
        <p:txBody>
          <a:bodyPr wrap="square">
            <a:spAutoFit/>
          </a:bodyPr>
          <a:lstStyle/>
          <a:p>
            <a:r>
              <a:rPr lang="en-GB" sz="2800" dirty="0">
                <a:latin typeface="Times New Roman" panose="02020603050405020304" pitchFamily="18" charset="0"/>
                <a:cs typeface="Times New Roman" panose="02020603050405020304" pitchFamily="18" charset="0"/>
              </a:rPr>
              <a:t>As a result of the support received through the DANIDA,  DFID and  ICEIDA -financed programmes, INIP has been able to install  and upgrade its 3  laboratories   to better track export certificates, and train the industry on food safety principles. </a:t>
            </a:r>
            <a:endParaRPr lang="pt-PT" sz="2800" dirty="0">
              <a:latin typeface="Times New Roman" panose="02020603050405020304" pitchFamily="18" charset="0"/>
              <a:cs typeface="Times New Roman" panose="02020603050405020304" pitchFamily="18" charset="0"/>
            </a:endParaRPr>
          </a:p>
        </p:txBody>
      </p:sp>
      <p:grpSp>
        <p:nvGrpSpPr>
          <p:cNvPr id="10" name="Grupo 12"/>
          <p:cNvGrpSpPr/>
          <p:nvPr/>
        </p:nvGrpSpPr>
        <p:grpSpPr>
          <a:xfrm>
            <a:off x="277090" y="2977268"/>
            <a:ext cx="11231418" cy="3050609"/>
            <a:chOff x="152401" y="3501779"/>
            <a:chExt cx="8991600" cy="3041078"/>
          </a:xfrm>
        </p:grpSpPr>
        <p:pic>
          <p:nvPicPr>
            <p:cNvPr id="11" name="Picture 2" descr="E:\Novo LIPfotos\20130823_065402.jpg"/>
            <p:cNvPicPr>
              <a:picLocks noChangeAspect="1" noChangeArrowheads="1"/>
            </p:cNvPicPr>
            <p:nvPr/>
          </p:nvPicPr>
          <p:blipFill>
            <a:blip r:embed="rId5" cstate="print"/>
            <a:srcRect/>
            <a:stretch>
              <a:fillRect/>
            </a:stretch>
          </p:blipFill>
          <p:spPr bwMode="auto">
            <a:xfrm>
              <a:off x="152401" y="3505201"/>
              <a:ext cx="3006164" cy="3037656"/>
            </a:xfrm>
            <a:prstGeom prst="rect">
              <a:avLst/>
            </a:prstGeom>
            <a:no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2" descr="C:\Documents and Settings\Riquicho\My Documents\My Pictures\Fotos\fotolips\lipquel3.jpg"/>
            <p:cNvPicPr>
              <a:picLocks noChangeAspect="1" noChangeArrowheads="1"/>
            </p:cNvPicPr>
            <p:nvPr/>
          </p:nvPicPr>
          <p:blipFill>
            <a:blip r:embed="rId6" cstate="print"/>
            <a:srcRect/>
            <a:stretch>
              <a:fillRect/>
            </a:stretch>
          </p:blipFill>
          <p:spPr bwMode="auto">
            <a:xfrm>
              <a:off x="6248381" y="3505485"/>
              <a:ext cx="2895620" cy="3033950"/>
            </a:xfrm>
            <a:prstGeom prst="rect">
              <a:avLst/>
            </a:prstGeom>
            <a:no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2" descr="C:\Documents and Settings\Riquicho\My Documents\My Pictures\Fotos\fotolips\LAB Beira frontal.JPG"/>
            <p:cNvPicPr>
              <a:picLocks noChangeAspect="1" noChangeArrowheads="1"/>
            </p:cNvPicPr>
            <p:nvPr/>
          </p:nvPicPr>
          <p:blipFill>
            <a:blip r:embed="rId7" cstate="print"/>
            <a:srcRect/>
            <a:stretch>
              <a:fillRect/>
            </a:stretch>
          </p:blipFill>
          <p:spPr bwMode="auto">
            <a:xfrm>
              <a:off x="3124200" y="3501779"/>
              <a:ext cx="3097958" cy="3037656"/>
            </a:xfrm>
            <a:prstGeom prst="rect">
              <a:avLst/>
            </a:prstGeom>
            <a:no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5" name="Marcador de Posição do Texto 2"/>
          <p:cNvSpPr txBox="1">
            <a:spLocks/>
          </p:cNvSpPr>
          <p:nvPr/>
        </p:nvSpPr>
        <p:spPr>
          <a:xfrm>
            <a:off x="5075489" y="6027878"/>
            <a:ext cx="2673041" cy="461495"/>
          </a:xfrm>
          <a:prstGeom prst="rect">
            <a:avLst/>
          </a:prstGeom>
          <a:solidFill>
            <a:srgbClr val="4BACC6">
              <a:lumMod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LIP Beira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Marcador de Posição do Texto 2"/>
          <p:cNvSpPr txBox="1">
            <a:spLocks/>
          </p:cNvSpPr>
          <p:nvPr/>
        </p:nvSpPr>
        <p:spPr>
          <a:xfrm>
            <a:off x="8791927" y="6020860"/>
            <a:ext cx="2492584" cy="468513"/>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LIP </a:t>
            </a:r>
            <a:r>
              <a:rPr kumimoji="0" lang="en-US" sz="9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Quelimane</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Marcador de Posição do Texto 2"/>
          <p:cNvSpPr txBox="1">
            <a:spLocks/>
          </p:cNvSpPr>
          <p:nvPr/>
        </p:nvSpPr>
        <p:spPr>
          <a:xfrm>
            <a:off x="849579" y="5995249"/>
            <a:ext cx="2673041" cy="461495"/>
          </a:xfrm>
          <a:prstGeom prst="rect">
            <a:avLst/>
          </a:prstGeom>
          <a:solidFill>
            <a:srgbClr val="4BACC6">
              <a:lumMod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LIP </a:t>
            </a:r>
            <a:r>
              <a:rPr lang="en-US" sz="9600" b="1" dirty="0">
                <a:solidFill>
                  <a:prstClr val="white"/>
                </a:solidFill>
                <a:latin typeface="Times New Roman" panose="02020603050405020304" pitchFamily="18" charset="0"/>
                <a:cs typeface="Times New Roman" panose="02020603050405020304" pitchFamily="18" charset="0"/>
              </a:rPr>
              <a:t>Maputo</a:t>
            </a:r>
            <a:endParaRPr kumimoji="0" lang="en-US" sz="9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036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7442" y="1152938"/>
            <a:ext cx="11330609" cy="954107"/>
          </a:xfrm>
          <a:prstGeom prst="rect">
            <a:avLst/>
          </a:prstGeom>
          <a:noFill/>
        </p:spPr>
        <p:txBody>
          <a:bodyPr wrap="square" rtlCol="0">
            <a:spAutoFit/>
          </a:bodyPr>
          <a:lstStyle/>
          <a:p>
            <a:r>
              <a:rPr lang="pt-PT" sz="2800" dirty="0">
                <a:latin typeface="Times New Roman" panose="02020603050405020304" pitchFamily="18" charset="0"/>
                <a:cs typeface="Times New Roman" panose="02020603050405020304" pitchFamily="18" charset="0"/>
              </a:rPr>
              <a:t>3.4  </a:t>
            </a:r>
            <a:r>
              <a:rPr lang="pt-PT" sz="2800" dirty="0" err="1">
                <a:latin typeface="Times New Roman" panose="02020603050405020304" pitchFamily="18" charset="0"/>
                <a:cs typeface="Times New Roman" panose="02020603050405020304" pitchFamily="18" charset="0"/>
              </a:rPr>
              <a:t>Accreditation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Process</a:t>
            </a:r>
            <a:endParaRPr lang="pt-PT" sz="2800" dirty="0">
              <a:latin typeface="Times New Roman" panose="02020603050405020304" pitchFamily="18" charset="0"/>
              <a:cs typeface="Times New Roman" panose="02020603050405020304" pitchFamily="18" charset="0"/>
            </a:endParaRPr>
          </a:p>
          <a:p>
            <a:r>
              <a:rPr lang="pt-PT" sz="2800" dirty="0" err="1">
                <a:latin typeface="Times New Roman" panose="02020603050405020304" pitchFamily="18" charset="0"/>
                <a:cs typeface="Times New Roman" panose="02020603050405020304" pitchFamily="18" charset="0"/>
              </a:rPr>
              <a:t>The</a:t>
            </a:r>
            <a:r>
              <a:rPr lang="pt-PT" sz="2800" dirty="0">
                <a:latin typeface="Times New Roman" panose="02020603050405020304" pitchFamily="18" charset="0"/>
                <a:cs typeface="Times New Roman" panose="02020603050405020304" pitchFamily="18" charset="0"/>
              </a:rPr>
              <a:t> 3 </a:t>
            </a:r>
            <a:r>
              <a:rPr lang="pt-PT" sz="2800" dirty="0" err="1">
                <a:latin typeface="Times New Roman" panose="02020603050405020304" pitchFamily="18" charset="0"/>
                <a:cs typeface="Times New Roman" panose="02020603050405020304" pitchFamily="18" charset="0"/>
              </a:rPr>
              <a:t>Laboratories</a:t>
            </a:r>
            <a:r>
              <a:rPr lang="pt-PT" sz="2800" dirty="0">
                <a:latin typeface="Times New Roman" panose="02020603050405020304" pitchFamily="18" charset="0"/>
                <a:cs typeface="Times New Roman" panose="02020603050405020304" pitchFamily="18" charset="0"/>
              </a:rPr>
              <a:t> are </a:t>
            </a:r>
            <a:r>
              <a:rPr lang="pt-PT" sz="2800" dirty="0" err="1">
                <a:latin typeface="Times New Roman" panose="02020603050405020304" pitchFamily="18" charset="0"/>
                <a:cs typeface="Times New Roman" panose="02020603050405020304" pitchFamily="18" charset="0"/>
              </a:rPr>
              <a:t>acredited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accordance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with</a:t>
            </a:r>
            <a:r>
              <a:rPr lang="pt-PT" sz="2800" dirty="0">
                <a:latin typeface="Times New Roman" panose="02020603050405020304" pitchFamily="18" charset="0"/>
                <a:cs typeface="Times New Roman" panose="02020603050405020304" pitchFamily="18" charset="0"/>
              </a:rPr>
              <a:t>  ISO17025:2005</a:t>
            </a:r>
          </a:p>
        </p:txBody>
      </p:sp>
      <p:pic>
        <p:nvPicPr>
          <p:cNvPr id="4" name="Picture 2" descr="C:\Documents and Settings\Riquicho\My Documents\My Pictures\Novo LIP\inip_30.JPG"/>
          <p:cNvPicPr>
            <a:picLocks/>
          </p:cNvPicPr>
          <p:nvPr/>
        </p:nvPicPr>
        <p:blipFill>
          <a:blip r:embed="rId3" cstate="print"/>
          <a:srcRect/>
          <a:stretch>
            <a:fillRect/>
          </a:stretch>
        </p:blipFill>
        <p:spPr bwMode="auto">
          <a:xfrm>
            <a:off x="581891" y="2346036"/>
            <a:ext cx="5252379" cy="4154156"/>
          </a:xfrm>
          <a:prstGeom prst="rect">
            <a:avLst/>
          </a:prstGeom>
          <a:no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Marcador de Posição de Conteúdo 6" descr="C:\Documents and Settings\Riquicho\My Documents\My Pictures\Novo LIP\inip_28.JPG"/>
          <p:cNvPicPr/>
          <p:nvPr/>
        </p:nvPicPr>
        <p:blipFill>
          <a:blip r:embed="rId4" cstate="print"/>
          <a:srcRect/>
          <a:stretch>
            <a:fillRect/>
          </a:stretch>
        </p:blipFill>
        <p:spPr bwMode="auto">
          <a:xfrm>
            <a:off x="6373090" y="2346036"/>
            <a:ext cx="4952484" cy="390612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1374" y="-211365"/>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descr="emblema.jpg"/>
          <p:cNvPicPr>
            <a:picLocks noChangeAspect="1"/>
          </p:cNvPicPr>
          <p:nvPr/>
        </p:nvPicPr>
        <p:blipFill>
          <a:blip r:embed="rId6" cstate="print"/>
          <a:stretch>
            <a:fillRect/>
          </a:stretch>
        </p:blipFill>
        <p:spPr>
          <a:xfrm>
            <a:off x="0" y="-180155"/>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62171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7930" y="973461"/>
            <a:ext cx="11698356" cy="526297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Since 2019  the  </a:t>
            </a:r>
            <a:r>
              <a:rPr lang="en-US" sz="2800" dirty="0" err="1">
                <a:latin typeface="Times New Roman" panose="02020603050405020304" pitchFamily="18" charset="0"/>
                <a:cs typeface="Times New Roman" panose="02020603050405020304" pitchFamily="18" charset="0"/>
              </a:rPr>
              <a:t>Inspecpetion</a:t>
            </a:r>
            <a:r>
              <a:rPr lang="en-US" sz="2800" dirty="0">
                <a:latin typeface="Times New Roman" panose="02020603050405020304" pitchFamily="18" charset="0"/>
                <a:cs typeface="Times New Roman" panose="02020603050405020304" pitchFamily="18" charset="0"/>
              </a:rPr>
              <a:t> system is  in </a:t>
            </a:r>
            <a:r>
              <a:rPr lang="en-US" sz="2800" dirty="0" err="1">
                <a:latin typeface="Times New Roman" panose="02020603050405020304" pitchFamily="18" charset="0"/>
                <a:cs typeface="Times New Roman" panose="02020603050405020304" pitchFamily="18" charset="0"/>
              </a:rPr>
              <a:t>priocess</a:t>
            </a:r>
            <a:r>
              <a:rPr lang="en-US" sz="2800" dirty="0">
                <a:latin typeface="Times New Roman" panose="02020603050405020304" pitchFamily="18" charset="0"/>
                <a:cs typeface="Times New Roman" panose="02020603050405020304" pitchFamily="18" charset="0"/>
              </a:rPr>
              <a:t> of accreditation according ISO 17020</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Organoleptic, chemical  and microbiological  analyses are performed  in  all 3 </a:t>
            </a:r>
            <a:r>
              <a:rPr lang="en-US" sz="2800" dirty="0" err="1">
                <a:latin typeface="Times New Roman" panose="02020603050405020304" pitchFamily="18" charset="0"/>
                <a:cs typeface="Times New Roman" panose="02020603050405020304" pitchFamily="18" charset="0"/>
              </a:rPr>
              <a:t>Laboratoris</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For  those analyses which are not performed in Mozambique are send in  accredited  or reference laboratories namely South  Africa, Portugal and Spain</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Fisheries   diagnostic disease  are send to  United States, and   Thailand Laboratories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374" y="-180155"/>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emblema.jpg"/>
          <p:cNvPicPr>
            <a:picLocks noChangeAspect="1"/>
          </p:cNvPicPr>
          <p:nvPr/>
        </p:nvPicPr>
        <p:blipFill>
          <a:blip r:embed="rId4" cstate="print"/>
          <a:stretch>
            <a:fillRect/>
          </a:stretch>
        </p:blipFill>
        <p:spPr>
          <a:xfrm>
            <a:off x="0" y="-180155"/>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91047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4"/>
            <a:ext cx="12192000" cy="77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38778" y="637497"/>
            <a:ext cx="4291559" cy="523220"/>
          </a:xfrm>
          <a:prstGeom prst="rect">
            <a:avLst/>
          </a:prstGeom>
          <a:noFill/>
        </p:spPr>
        <p:txBody>
          <a:bodyPr wrap="none" rtlCol="0">
            <a:spAutoFit/>
          </a:bodyPr>
          <a:lstStyle/>
          <a:p>
            <a:r>
              <a:rPr lang="pt-PT" sz="2800" dirty="0">
                <a:latin typeface="Times New Roman" panose="02020603050405020304" pitchFamily="18" charset="0"/>
                <a:cs typeface="Times New Roman" panose="02020603050405020304" pitchFamily="18" charset="0"/>
              </a:rPr>
              <a:t>3. 5 </a:t>
            </a:r>
            <a:r>
              <a:rPr lang="pt-PT" sz="2800" dirty="0" err="1">
                <a:latin typeface="Times New Roman" panose="02020603050405020304" pitchFamily="18" charset="0"/>
                <a:cs typeface="Times New Roman" panose="02020603050405020304" pitchFamily="18" charset="0"/>
              </a:rPr>
              <a:t>Fish</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Inspection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Process</a:t>
            </a:r>
            <a:endParaRPr lang="pt-PT"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34787" y="1085997"/>
            <a:ext cx="11983278" cy="5693866"/>
          </a:xfrm>
          <a:prstGeom prst="rect">
            <a:avLst/>
          </a:prstGeom>
        </p:spPr>
        <p:txBody>
          <a:bodyPr wrap="square">
            <a:spAutoFit/>
          </a:bodyPr>
          <a:lstStyle/>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competent  Authority  frequently inspect the fish processing plants and evaluate the processing units in respect of minimum sanitary and hygienic facilities required for good manufacturing practices. </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Apart from inspection, the inspector collects representative samples at random for microbiological and chemical analysis in the laboratory. </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export-worthiness of the product is judged on the basis of in-plant inspection and laboratory analysis reports. </a:t>
            </a:r>
          </a:p>
          <a:p>
            <a:pPr marL="457200" indent="-457200">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To obtain a pre-shipment </a:t>
            </a:r>
            <a:r>
              <a:rPr lang="en-US" sz="2800" dirty="0" err="1">
                <a:latin typeface="Times New Roman" panose="02020603050405020304" pitchFamily="18" charset="0"/>
                <a:cs typeface="Times New Roman" panose="02020603050405020304" pitchFamily="18" charset="0"/>
              </a:rPr>
              <a:t>salubrity</a:t>
            </a:r>
            <a:r>
              <a:rPr lang="en-US" sz="2800" dirty="0">
                <a:latin typeface="Times New Roman" panose="02020603050405020304" pitchFamily="18" charset="0"/>
                <a:cs typeface="Times New Roman" panose="02020603050405020304" pitchFamily="18" charset="0"/>
              </a:rPr>
              <a:t> certificate for any product, both the inspection and laboratory reports should conform to the standard specifications stipulated by the   </a:t>
            </a:r>
            <a:r>
              <a:rPr lang="en-US" sz="2800" dirty="0" err="1">
                <a:latin typeface="Times New Roman" panose="02020603050405020304" pitchFamily="18" charset="0"/>
                <a:cs typeface="Times New Roman" panose="02020603050405020304" pitchFamily="18" charset="0"/>
              </a:rPr>
              <a:t>Competen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Authprity</a:t>
            </a:r>
            <a:r>
              <a:rPr lang="en-US" sz="2800" dirty="0">
                <a:latin typeface="Times New Roman" panose="02020603050405020304" pitchFamily="18" charset="0"/>
                <a:cs typeface="Times New Roman" panose="02020603050405020304" pitchFamily="18" charset="0"/>
              </a:rPr>
              <a:t> for the particular product.</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948" y="-210115"/>
            <a:ext cx="1461052" cy="7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0" y="-180155"/>
            <a:ext cx="803564" cy="817652"/>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67330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5" y="0"/>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948" y="0"/>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3" descr="emblema.jpg"/>
          <p:cNvPicPr>
            <a:picLocks noChangeAspect="1"/>
          </p:cNvPicPr>
          <p:nvPr/>
        </p:nvPicPr>
        <p:blipFill>
          <a:blip r:embed="rId4" cstate="print"/>
          <a:stretch>
            <a:fillRect/>
          </a:stretch>
        </p:blipFill>
        <p:spPr>
          <a:xfrm>
            <a:off x="-64655" y="14980"/>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5" name="Rectangle 4"/>
          <p:cNvSpPr/>
          <p:nvPr/>
        </p:nvSpPr>
        <p:spPr>
          <a:xfrm>
            <a:off x="98916" y="2512291"/>
            <a:ext cx="11379199" cy="4832092"/>
          </a:xfrm>
          <a:prstGeom prst="rect">
            <a:avLst/>
          </a:prstGeom>
        </p:spPr>
        <p:txBody>
          <a:bodyPr wrap="square">
            <a:spAutoFit/>
          </a:bodyPr>
          <a:lstStyle/>
          <a:p>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Mozambique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is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committed</a:t>
            </a:r>
            <a:r>
              <a:rPr lang="pt-PT" sz="2800" dirty="0">
                <a:latin typeface="Times New Roman" panose="02020603050405020304" pitchFamily="18" charset="0"/>
                <a:ea typeface="Calibri" panose="020F0502020204030204" pitchFamily="34" charset="0"/>
              </a:rPr>
              <a:t> to </a:t>
            </a:r>
            <a:r>
              <a:rPr lang="pt-PT" sz="2800" dirty="0" err="1">
                <a:latin typeface="Times New Roman" panose="02020603050405020304" pitchFamily="18" charset="0"/>
                <a:ea typeface="Calibri" panose="020F0502020204030204" pitchFamily="34" charset="0"/>
              </a:rPr>
              <a:t>coordinating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supervising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monitoring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implementation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Trade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Facilitation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Agreement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in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country</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Thus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efforts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have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been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developed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to</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enhance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fish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aquaculture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prouction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export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diversification</a:t>
            </a:r>
            <a:r>
              <a:rPr lang="pt-PT" sz="2800" dirty="0">
                <a:latin typeface="Times New Roman" panose="02020603050405020304" pitchFamily="18" charset="0"/>
                <a:ea typeface="Calibri" panose="020F0502020204030204" pitchFamily="34" charset="0"/>
              </a:rPr>
              <a:t> :</a:t>
            </a:r>
          </a:p>
          <a:p>
            <a:pPr marL="457200" indent="-457200">
              <a:buFont typeface="Wingdings" panose="05000000000000000000" pitchFamily="2" charset="2"/>
              <a:buChar char="ü"/>
            </a:pPr>
            <a:r>
              <a:rPr lang="pt-PT" sz="2800" dirty="0" err="1">
                <a:latin typeface="Times New Roman" panose="02020603050405020304" pitchFamily="18" charset="0"/>
                <a:ea typeface="Calibri" panose="020F0502020204030204" pitchFamily="34" charset="0"/>
                <a:cs typeface="Times New Roman" panose="02020603050405020304" pitchFamily="18" charset="0"/>
              </a:rPr>
              <a:t>National</a:t>
            </a:r>
            <a:r>
              <a:rPr lang="pt-PT" sz="2800" dirty="0">
                <a:latin typeface="Times New Roman" panose="02020603050405020304" pitchFamily="18" charset="0"/>
                <a:ea typeface="Calibri" panose="020F0502020204030204" pitchFamily="34" charset="0"/>
                <a:cs typeface="Times New Roman" panose="02020603050405020304" pitchFamily="18" charset="0"/>
              </a:rPr>
              <a:t> </a:t>
            </a:r>
            <a:r>
              <a:rPr lang="pt-PT" sz="2800" dirty="0" err="1">
                <a:latin typeface="Times New Roman" panose="02020603050405020304" pitchFamily="18" charset="0"/>
                <a:ea typeface="Calibri" panose="020F0502020204030204" pitchFamily="34" charset="0"/>
                <a:cs typeface="Times New Roman" panose="02020603050405020304" pitchFamily="18" charset="0"/>
              </a:rPr>
              <a:t>Committe</a:t>
            </a:r>
            <a:r>
              <a:rPr lang="pt-PT" sz="2800" dirty="0">
                <a:latin typeface="Times New Roman" panose="02020603050405020304" pitchFamily="18" charset="0"/>
                <a:ea typeface="Calibri" panose="020F0502020204030204" pitchFamily="34" charset="0"/>
                <a:cs typeface="Times New Roman" panose="02020603050405020304" pitchFamily="18" charset="0"/>
              </a:rPr>
              <a:t> for </a:t>
            </a:r>
            <a:r>
              <a:rPr lang="pt-PT" sz="2800" dirty="0" err="1">
                <a:latin typeface="Times New Roman" panose="02020603050405020304" pitchFamily="18" charset="0"/>
                <a:ea typeface="Calibri" panose="020F0502020204030204" pitchFamily="34" charset="0"/>
                <a:cs typeface="Times New Roman" panose="02020603050405020304" pitchFamily="18" charset="0"/>
              </a:rPr>
              <a:t>trade</a:t>
            </a:r>
            <a:r>
              <a:rPr lang="pt-PT" sz="2800" dirty="0">
                <a:latin typeface="Times New Roman" panose="02020603050405020304" pitchFamily="18" charset="0"/>
                <a:ea typeface="Calibri" panose="020F0502020204030204" pitchFamily="34" charset="0"/>
                <a:cs typeface="Times New Roman" panose="02020603050405020304" pitchFamily="18" charset="0"/>
              </a:rPr>
              <a:t> </a:t>
            </a:r>
            <a:r>
              <a:rPr lang="pt-PT" sz="2800" dirty="0" err="1">
                <a:latin typeface="Times New Roman" panose="02020603050405020304" pitchFamily="18" charset="0"/>
                <a:ea typeface="Calibri" panose="020F0502020204030204" pitchFamily="34" charset="0"/>
                <a:cs typeface="Times New Roman" panose="02020603050405020304" pitchFamily="18" charset="0"/>
              </a:rPr>
              <a:t>facilitation-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aims</a:t>
            </a:r>
            <a:r>
              <a:rPr lang="pt-PT" sz="2800" dirty="0">
                <a:latin typeface="Times New Roman" panose="02020603050405020304" pitchFamily="18" charset="0"/>
                <a:cs typeface="Times New Roman" panose="02020603050405020304" pitchFamily="18" charset="0"/>
              </a:rPr>
              <a:t> to </a:t>
            </a:r>
            <a:r>
              <a:rPr lang="pt-PT" sz="2800" dirty="0" err="1">
                <a:latin typeface="Times New Roman" panose="02020603050405020304" pitchFamily="18" charset="0"/>
                <a:cs typeface="Times New Roman" panose="02020603050405020304" pitchFamily="18" charset="0"/>
              </a:rPr>
              <a:t>simplify</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commercial</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procedures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close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to</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good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international</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practices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with</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emphasis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on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inspection</a:t>
            </a:r>
            <a:r>
              <a:rPr lang="pt-PT" sz="28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ü"/>
            </a:pPr>
            <a:endParaRPr lang="pt-PT"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pt-PT" sz="2800" dirty="0" err="1">
                <a:latin typeface="Times New Roman" panose="02020603050405020304" pitchFamily="18" charset="0"/>
                <a:cs typeface="Times New Roman" panose="02020603050405020304" pitchFamily="18" charset="0"/>
              </a:rPr>
              <a:t>Electronic</a:t>
            </a:r>
            <a:r>
              <a:rPr lang="pt-PT" sz="2800" dirty="0">
                <a:latin typeface="Times New Roman" panose="02020603050405020304" pitchFamily="18" charset="0"/>
                <a:cs typeface="Times New Roman" panose="02020603050405020304" pitchFamily="18" charset="0"/>
              </a:rPr>
              <a:t> single </a:t>
            </a:r>
            <a:r>
              <a:rPr lang="pt-PT" sz="2800" dirty="0" err="1">
                <a:latin typeface="Times New Roman" panose="02020603050405020304" pitchFamily="18" charset="0"/>
                <a:cs typeface="Times New Roman" panose="02020603050405020304" pitchFamily="18" charset="0"/>
              </a:rPr>
              <a:t>window-</a:t>
            </a:r>
            <a:r>
              <a:rPr lang="en-GB" sz="2800" dirty="0">
                <a:latin typeface="Times New Roman" panose="02020603050405020304" pitchFamily="18" charset="0"/>
                <a:cs typeface="Times New Roman" panose="02020603050405020304" pitchFamily="18" charset="0"/>
              </a:rPr>
              <a:t>aimed  to  facilitate international trade and  business </a:t>
            </a:r>
            <a:r>
              <a:rPr lang="en-GB" sz="2800" dirty="0" err="1">
                <a:latin typeface="Times New Roman" panose="02020603050405020304" pitchFamily="18" charset="0"/>
                <a:cs typeface="Times New Roman" panose="02020603050405020304" pitchFamily="18" charset="0"/>
              </a:rPr>
              <a:t>enironment</a:t>
            </a:r>
            <a:r>
              <a:rPr lang="en-GB" sz="2800" dirty="0">
                <a:latin typeface="Times New Roman" panose="02020603050405020304" pitchFamily="18" charset="0"/>
                <a:cs typeface="Times New Roman" panose="02020603050405020304" pitchFamily="18" charset="0"/>
              </a:rPr>
              <a:t> with innovative solutions designed to facilitate international trade. </a:t>
            </a:r>
            <a:endParaRPr lang="pt-PT" sz="28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5789" y="1130182"/>
            <a:ext cx="11864857" cy="1258421"/>
          </a:xfrm>
          <a:prstGeom prst="roundRect">
            <a:avLst>
              <a:gd name="adj" fmla="val 3030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Black" panose="020B0A04020102020204" pitchFamily="34" charset="0"/>
              </a:rPr>
              <a:t> </a:t>
            </a:r>
          </a:p>
          <a:p>
            <a:endParaRPr lang="en-US" sz="3200" dirty="0">
              <a:solidFill>
                <a:srgbClr val="FF0000"/>
              </a:solidFill>
              <a:latin typeface="Arial Black" panose="020B0A04020102020204" pitchFamily="34" charset="0"/>
              <a:cs typeface="Times New Roman" panose="02020603050405020304" pitchFamily="18" charset="0"/>
            </a:endParaRPr>
          </a:p>
          <a:p>
            <a:r>
              <a:rPr lang="pt-PT" sz="3200" dirty="0">
                <a:solidFill>
                  <a:srgbClr val="FF0000"/>
                </a:solidFill>
                <a:latin typeface="Arial Black" panose="020B0A04020102020204" pitchFamily="34" charset="0"/>
              </a:rPr>
              <a:t>4</a:t>
            </a:r>
            <a:r>
              <a:rPr lang="pt-PT" sz="3200" dirty="0">
                <a:solidFill>
                  <a:srgbClr val="FF0000"/>
                </a:solidFill>
                <a:latin typeface="Arial Black" panose="020B0A04020102020204" pitchFamily="34" charset="0"/>
                <a:cs typeface="Times New Roman" panose="02020603050405020304" pitchFamily="18" charset="0"/>
              </a:rPr>
              <a:t>. TRADE FACILITATION FOR FISH  AND AQUACULTURE  EXPORT</a:t>
            </a:r>
          </a:p>
          <a:p>
            <a:endParaRPr lang="en-US" sz="3200" dirty="0">
              <a:solidFill>
                <a:srgbClr val="FF0000"/>
              </a:solidFill>
              <a:latin typeface="Arial Black" panose="020B0A04020102020204" pitchFamily="34" charset="0"/>
              <a:cs typeface="Times New Roman" panose="02020603050405020304" pitchFamily="18" charset="0"/>
            </a:endParaRPr>
          </a:p>
          <a:p>
            <a:endParaRPr lang="pt-PT" sz="3200" b="1" dirty="0">
              <a:solidFill>
                <a:srgbClr val="FF000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84633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5" y="0"/>
            <a:ext cx="12192000" cy="9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948" y="0"/>
            <a:ext cx="1461052" cy="84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3" descr="emblema.jpg"/>
          <p:cNvPicPr>
            <a:picLocks noChangeAspect="1"/>
          </p:cNvPicPr>
          <p:nvPr/>
        </p:nvPicPr>
        <p:blipFill>
          <a:blip r:embed="rId4" cstate="print"/>
          <a:stretch>
            <a:fillRect/>
          </a:stretch>
        </p:blipFill>
        <p:spPr>
          <a:xfrm>
            <a:off x="-64655" y="14980"/>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5" name="Rectangle 4"/>
          <p:cNvSpPr/>
          <p:nvPr/>
        </p:nvSpPr>
        <p:spPr>
          <a:xfrm>
            <a:off x="281708" y="3346117"/>
            <a:ext cx="11499273" cy="1569660"/>
          </a:xfrm>
          <a:prstGeom prst="rect">
            <a:avLst/>
          </a:prstGeom>
        </p:spPr>
        <p:txBody>
          <a:bodyPr wrap="square">
            <a:spAutoFit/>
          </a:bodyPr>
          <a:lstStyle/>
          <a:p>
            <a:r>
              <a:rPr lang="en-GB" sz="3200" dirty="0">
                <a:latin typeface="Times New Roman" panose="02020603050405020304" pitchFamily="18" charset="0"/>
                <a:cs typeface="Times New Roman" panose="02020603050405020304" pitchFamily="18" charset="0"/>
              </a:rPr>
              <a:t>However there is still a need for capacity building in fisheries management,  </a:t>
            </a:r>
            <a:r>
              <a:rPr lang="en-GB" sz="3200" dirty="0" err="1">
                <a:latin typeface="Times New Roman" panose="02020603050405020304" pitchFamily="18" charset="0"/>
                <a:cs typeface="Times New Roman" panose="02020603050405020304" pitchFamily="18" charset="0"/>
              </a:rPr>
              <a:t>biosgurity</a:t>
            </a:r>
            <a:r>
              <a:rPr lang="en-GB" sz="3200" dirty="0">
                <a:latin typeface="Times New Roman" panose="02020603050405020304" pitchFamily="18" charset="0"/>
                <a:cs typeface="Times New Roman" panose="02020603050405020304" pitchFamily="18" charset="0"/>
              </a:rPr>
              <a:t> and quality  assessment   for value added products. </a:t>
            </a:r>
            <a:endParaRPr lang="pt-PT"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20073" y="1101321"/>
            <a:ext cx="11466945" cy="1815882"/>
          </a:xfrm>
          <a:prstGeom prst="rect">
            <a:avLst/>
          </a:prstGeom>
        </p:spPr>
        <p:txBody>
          <a:bodyPr wrap="square">
            <a:spAutoFit/>
          </a:bodyPr>
          <a:lstStyle/>
          <a:p>
            <a:pPr marL="457200" indent="-457200">
              <a:buFont typeface="Wingdings" panose="05000000000000000000" pitchFamily="2" charset="2"/>
              <a:buChar char="ü"/>
            </a:pPr>
            <a:r>
              <a:rPr lang="en-GB" sz="2800" dirty="0">
                <a:latin typeface="Arial" panose="020B0604020202020204" pitchFamily="34" charset="0"/>
              </a:rPr>
              <a:t>The bilateral and multilateral  cooperation in fisheries have included institutional support within areas where the countries  and NGO  offer knowledge  through Technical Assistance and insights with specific relevance for the Mozambican side.</a:t>
            </a:r>
            <a:endParaRPr lang="pt-PT" sz="2800" dirty="0"/>
          </a:p>
        </p:txBody>
      </p:sp>
    </p:spTree>
    <p:extLst>
      <p:ext uri="{BB962C8B-B14F-4D97-AF65-F5344CB8AC3E}">
        <p14:creationId xmlns:p14="http://schemas.microsoft.com/office/powerpoint/2010/main" val="208350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5" y="0"/>
            <a:ext cx="12192000" cy="9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948" y="0"/>
            <a:ext cx="1461052" cy="84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3" descr="emblema.jpg"/>
          <p:cNvPicPr>
            <a:picLocks noChangeAspect="1"/>
          </p:cNvPicPr>
          <p:nvPr/>
        </p:nvPicPr>
        <p:blipFill>
          <a:blip r:embed="rId4" cstate="print"/>
          <a:stretch>
            <a:fillRect/>
          </a:stretch>
        </p:blipFill>
        <p:spPr>
          <a:xfrm>
            <a:off x="-204401" y="10239"/>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5" name="Rectangle 4"/>
          <p:cNvSpPr/>
          <p:nvPr/>
        </p:nvSpPr>
        <p:spPr>
          <a:xfrm>
            <a:off x="1380835" y="628278"/>
            <a:ext cx="11517745" cy="1384995"/>
          </a:xfrm>
          <a:prstGeom prst="rect">
            <a:avLst/>
          </a:prstGeom>
        </p:spPr>
        <p:txBody>
          <a:bodyPr wrap="square">
            <a:spAutoFit/>
          </a:bodyPr>
          <a:lstStyle/>
          <a:p>
            <a:pPr marL="457200" indent="-457200">
              <a:buFont typeface="Wingdings" panose="05000000000000000000" pitchFamily="2" charset="2"/>
              <a:buChar char="§"/>
            </a:pPr>
            <a:endParaRPr lang="pt-PT" sz="2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
            </a:pPr>
            <a:r>
              <a:rPr lang="pt-PT" sz="2800" dirty="0" err="1">
                <a:latin typeface="Times New Roman" panose="02020603050405020304" pitchFamily="18" charset="0"/>
                <a:ea typeface="Calibri" panose="020F0502020204030204" pitchFamily="34" charset="0"/>
              </a:rPr>
              <a:t>Excessive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fishing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effort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use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destructive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fishing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techniques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contribute</a:t>
            </a:r>
            <a:r>
              <a:rPr lang="pt-PT" sz="2800" dirty="0">
                <a:latin typeface="Times New Roman" panose="02020603050405020304" pitchFamily="18" charset="0"/>
                <a:ea typeface="Calibri" panose="020F0502020204030204" pitchFamily="34" charset="0"/>
              </a:rPr>
              <a:t> to </a:t>
            </a:r>
            <a:r>
              <a:rPr lang="pt-PT" sz="2800" dirty="0" err="1">
                <a:latin typeface="Times New Roman" panose="02020603050405020304" pitchFamily="18" charset="0"/>
                <a:ea typeface="Calibri" panose="020F0502020204030204" pitchFamily="34" charset="0"/>
              </a:rPr>
              <a:t>reduced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catches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to</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degradation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ecosystems</a:t>
            </a:r>
            <a:endParaRPr lang="pt-PT" sz="2800" dirty="0"/>
          </a:p>
        </p:txBody>
      </p:sp>
      <p:sp>
        <p:nvSpPr>
          <p:cNvPr id="6" name="Rectangle 5"/>
          <p:cNvSpPr/>
          <p:nvPr/>
        </p:nvSpPr>
        <p:spPr>
          <a:xfrm>
            <a:off x="1477816" y="1692406"/>
            <a:ext cx="11323781" cy="1384995"/>
          </a:xfrm>
          <a:prstGeom prst="rect">
            <a:avLst/>
          </a:prstGeom>
        </p:spPr>
        <p:txBody>
          <a:bodyPr wrap="square">
            <a:spAutoFit/>
          </a:bodyPr>
          <a:lstStyle/>
          <a:p>
            <a:endParaRPr lang="pt-PT" sz="2800" dirty="0">
              <a:latin typeface="Times New Roman" panose="02020603050405020304" pitchFamily="18" charset="0"/>
              <a:ea typeface="Calibri" panose="020F0502020204030204" pitchFamily="34" charset="0"/>
            </a:endParaRPr>
          </a:p>
          <a:p>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Fishing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communities</a:t>
            </a:r>
            <a:r>
              <a:rPr lang="pt-PT" sz="2800" dirty="0">
                <a:latin typeface="Times New Roman" panose="02020603050405020304" pitchFamily="18" charset="0"/>
                <a:ea typeface="Calibri" panose="020F0502020204030204" pitchFamily="34" charset="0"/>
              </a:rPr>
              <a:t> are </a:t>
            </a:r>
            <a:r>
              <a:rPr lang="pt-PT" sz="2800" dirty="0" err="1">
                <a:latin typeface="Times New Roman" panose="02020603050405020304" pitchFamily="18" charset="0"/>
                <a:ea typeface="Calibri" panose="020F0502020204030204" pitchFamily="34" charset="0"/>
              </a:rPr>
              <a:t>often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small</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isolated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poor</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Although</a:t>
            </a:r>
            <a:endParaRPr lang="pt-PT" sz="2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
            </a:pP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artisanal</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fishermen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produce</a:t>
            </a:r>
            <a:r>
              <a:rPr lang="pt-PT" sz="2800" dirty="0">
                <a:latin typeface="Times New Roman" panose="02020603050405020304" pitchFamily="18" charset="0"/>
                <a:ea typeface="Calibri" panose="020F0502020204030204" pitchFamily="34" charset="0"/>
              </a:rPr>
              <a:t> 85%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annual</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catch</a:t>
            </a:r>
            <a:r>
              <a:rPr lang="pt-PT" sz="2800" dirty="0">
                <a:latin typeface="Times New Roman" panose="02020603050405020304" pitchFamily="18" charset="0"/>
                <a:ea typeface="Calibri" panose="020F0502020204030204" pitchFamily="34" charset="0"/>
              </a:rPr>
              <a:t>.</a:t>
            </a:r>
            <a:endParaRPr lang="pt-PT" sz="2800" dirty="0"/>
          </a:p>
        </p:txBody>
      </p:sp>
      <p:sp>
        <p:nvSpPr>
          <p:cNvPr id="7" name="Rectangle 6"/>
          <p:cNvSpPr/>
          <p:nvPr/>
        </p:nvSpPr>
        <p:spPr>
          <a:xfrm>
            <a:off x="1274615" y="3236800"/>
            <a:ext cx="11730182" cy="1384995"/>
          </a:xfrm>
          <a:prstGeom prst="rect">
            <a:avLst/>
          </a:prstGeom>
        </p:spPr>
        <p:txBody>
          <a:bodyPr wrap="square">
            <a:spAutoFit/>
          </a:bodyPr>
          <a:lstStyle/>
          <a:p>
            <a:pPr marL="457200" indent="-457200">
              <a:buFont typeface="Wingdings" panose="05000000000000000000" pitchFamily="2" charset="2"/>
              <a:buChar char="§"/>
            </a:pP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business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environment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remains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inadequate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with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low</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private</a:t>
            </a:r>
            <a:r>
              <a:rPr lang="pt-PT" sz="2800" dirty="0">
                <a:latin typeface="Times New Roman" panose="02020603050405020304" pitchFamily="18" charset="0"/>
                <a:ea typeface="Calibri" panose="020F0502020204030204" pitchFamily="34" charset="0"/>
              </a:rPr>
              <a:t> sector </a:t>
            </a:r>
            <a:r>
              <a:rPr lang="pt-PT" sz="2800" dirty="0" err="1">
                <a:latin typeface="Times New Roman" panose="02020603050405020304" pitchFamily="18" charset="0"/>
                <a:ea typeface="Calibri" panose="020F0502020204030204" pitchFamily="34" charset="0"/>
              </a:rPr>
              <a:t>engagement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with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capacity</a:t>
            </a:r>
            <a:r>
              <a:rPr lang="pt-PT" sz="2800" dirty="0">
                <a:latin typeface="Times New Roman" panose="02020603050405020304" pitchFamily="18" charset="0"/>
                <a:ea typeface="Calibri" panose="020F0502020204030204" pitchFamily="34" charset="0"/>
              </a:rPr>
              <a:t> to </a:t>
            </a:r>
            <a:r>
              <a:rPr lang="pt-PT" sz="2800" dirty="0" err="1">
                <a:latin typeface="Times New Roman" panose="02020603050405020304" pitchFamily="18" charset="0"/>
                <a:ea typeface="Calibri" panose="020F0502020204030204" pitchFamily="34" charset="0"/>
              </a:rPr>
              <a:t>finance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sustainable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fisheries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p>
          <a:p>
            <a:pPr marL="457200" indent="-457200">
              <a:buFont typeface="Wingdings" panose="05000000000000000000" pitchFamily="2" charset="2"/>
              <a:buChar char="§"/>
            </a:pPr>
            <a:r>
              <a:rPr lang="pt-PT" sz="2800" dirty="0" err="1">
                <a:latin typeface="Times New Roman" panose="02020603050405020304" pitchFamily="18" charset="0"/>
                <a:ea typeface="Calibri" panose="020F0502020204030204" pitchFamily="34" charset="0"/>
              </a:rPr>
              <a:t>aquaculture</a:t>
            </a:r>
            <a:endParaRPr lang="pt-PT" sz="2800" dirty="0"/>
          </a:p>
        </p:txBody>
      </p:sp>
      <p:sp>
        <p:nvSpPr>
          <p:cNvPr id="8" name="Rectangle 7"/>
          <p:cNvSpPr/>
          <p:nvPr/>
        </p:nvSpPr>
        <p:spPr>
          <a:xfrm>
            <a:off x="129310" y="4690615"/>
            <a:ext cx="11591637" cy="2246769"/>
          </a:xfrm>
          <a:prstGeom prst="rect">
            <a:avLst/>
          </a:prstGeom>
        </p:spPr>
        <p:txBody>
          <a:bodyPr wrap="square">
            <a:spAutoFit/>
          </a:bodyPr>
          <a:lstStyle/>
          <a:p>
            <a:r>
              <a:rPr lang="pt-PT" sz="2800" dirty="0" err="1">
                <a:latin typeface="Times New Roman" panose="02020603050405020304" pitchFamily="18" charset="0"/>
                <a:ea typeface="Calibri" panose="020F0502020204030204" pitchFamily="34" charset="0"/>
              </a:rPr>
              <a:t>These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challenges</a:t>
            </a:r>
            <a:r>
              <a:rPr lang="pt-PT" sz="2800" dirty="0">
                <a:latin typeface="Times New Roman" panose="02020603050405020304" pitchFamily="18" charset="0"/>
                <a:ea typeface="Calibri" panose="020F0502020204030204" pitchFamily="34" charset="0"/>
              </a:rPr>
              <a:t> face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constant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risk</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climate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change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which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associated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with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poor</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coastal</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management</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low</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resilience</a:t>
            </a:r>
            <a:r>
              <a:rPr lang="pt-PT" sz="2800" dirty="0">
                <a:latin typeface="Times New Roman" panose="02020603050405020304" pitchFamily="18" charset="0"/>
                <a:ea typeface="Calibri" panose="020F0502020204030204" pitchFamily="34" charset="0"/>
              </a:rPr>
              <a:t>, continues to cause </a:t>
            </a:r>
            <a:r>
              <a:rPr lang="pt-PT" sz="2800" dirty="0" err="1">
                <a:latin typeface="Times New Roman" panose="02020603050405020304" pitchFamily="18" charset="0"/>
                <a:ea typeface="Calibri" panose="020F0502020204030204" pitchFamily="34" charset="0"/>
              </a:rPr>
              <a:t>loss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habitat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degradation</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ecosystems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compromising</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natural capital,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livelihoods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thousands</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people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health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and</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wealth</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of</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the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entire</a:t>
            </a:r>
            <a:r>
              <a:rPr lang="pt-PT" sz="2800" dirty="0">
                <a:latin typeface="Times New Roman" panose="02020603050405020304" pitchFamily="18" charset="0"/>
                <a:ea typeface="Calibri" panose="020F0502020204030204" pitchFamily="34" charset="0"/>
              </a:rPr>
              <a:t> </a:t>
            </a:r>
            <a:r>
              <a:rPr lang="pt-PT" sz="2800" dirty="0" err="1">
                <a:latin typeface="Times New Roman" panose="02020603050405020304" pitchFamily="18" charset="0"/>
                <a:ea typeface="Calibri" panose="020F0502020204030204" pitchFamily="34" charset="0"/>
              </a:rPr>
              <a:t>country</a:t>
            </a:r>
            <a:endParaRPr lang="pt-PT" sz="2800" dirty="0"/>
          </a:p>
        </p:txBody>
      </p:sp>
      <p:sp>
        <p:nvSpPr>
          <p:cNvPr id="10" name="Vertical Scroll 9"/>
          <p:cNvSpPr/>
          <p:nvPr/>
        </p:nvSpPr>
        <p:spPr>
          <a:xfrm>
            <a:off x="0" y="999909"/>
            <a:ext cx="1893454" cy="3749963"/>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pt-PT" sz="3600" dirty="0" err="1">
                <a:solidFill>
                  <a:schemeClr val="bg1"/>
                </a:solidFill>
                <a:latin typeface="Arial Black" panose="020B0A04020102020204" pitchFamily="34" charset="0"/>
                <a:ea typeface="Calibri" panose="020F0502020204030204" pitchFamily="34" charset="0"/>
              </a:rPr>
              <a:t>Challenges</a:t>
            </a:r>
            <a:endParaRPr lang="pt-PT" sz="3600" dirty="0">
              <a:solidFill>
                <a:schemeClr val="bg1"/>
              </a:solidFill>
              <a:latin typeface="Arial Black" panose="020B0A04020102020204" pitchFamily="34" charset="0"/>
              <a:ea typeface="Calibri" panose="020F0502020204030204" pitchFamily="34" charset="0"/>
            </a:endParaRPr>
          </a:p>
        </p:txBody>
      </p:sp>
    </p:spTree>
    <p:extLst>
      <p:ext uri="{BB962C8B-B14F-4D97-AF65-F5344CB8AC3E}">
        <p14:creationId xmlns:p14="http://schemas.microsoft.com/office/powerpoint/2010/main" val="280794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0" y="-132773"/>
            <a:ext cx="12192000" cy="10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101022"/>
            <a:ext cx="12192000" cy="95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186" y="0"/>
            <a:ext cx="1461052" cy="79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emblema.jpg"/>
          <p:cNvPicPr>
            <a:picLocks noChangeAspect="1"/>
          </p:cNvPicPr>
          <p:nvPr/>
        </p:nvPicPr>
        <p:blipFill>
          <a:blip r:embed="rId4" cstate="print"/>
          <a:stretch>
            <a:fillRect/>
          </a:stretch>
        </p:blipFill>
        <p:spPr>
          <a:xfrm>
            <a:off x="116543" y="14980"/>
            <a:ext cx="853275" cy="86823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8" name="TextBox 7"/>
          <p:cNvSpPr txBox="1"/>
          <p:nvPr/>
        </p:nvSpPr>
        <p:spPr>
          <a:xfrm>
            <a:off x="1376218" y="1014845"/>
            <a:ext cx="10586098" cy="7201972"/>
          </a:xfrm>
          <a:prstGeom prst="rect">
            <a:avLst/>
          </a:prstGeom>
          <a:noFill/>
        </p:spPr>
        <p:txBody>
          <a:bodyPr wrap="square" rtlCol="0">
            <a:spAutoFit/>
          </a:bodyPr>
          <a:lstStyle/>
          <a:p>
            <a:pPr marL="342900" indent="-342900">
              <a:buAutoNum type="arabicPeriod"/>
            </a:pPr>
            <a:r>
              <a:rPr lang="pt-PT" sz="2400" dirty="0">
                <a:latin typeface="Times New Roman" panose="02020603050405020304" pitchFamily="18" charset="0"/>
                <a:cs typeface="Times New Roman" panose="02020603050405020304" pitchFamily="18" charset="0"/>
              </a:rPr>
              <a:t>MOZAMBIQUE BACKGROUND</a:t>
            </a:r>
          </a:p>
          <a:p>
            <a:pPr marL="800100" lvl="1" indent="-342900">
              <a:buFont typeface="+mj-lt"/>
              <a:buAutoNum type="alphaLcPeriod"/>
            </a:pPr>
            <a:r>
              <a:rPr lang="pt-PT" sz="2000" dirty="0">
                <a:latin typeface="Times New Roman" panose="02020603050405020304" pitchFamily="18" charset="0"/>
                <a:cs typeface="Times New Roman" panose="02020603050405020304" pitchFamily="18" charset="0"/>
              </a:rPr>
              <a:t>General </a:t>
            </a:r>
            <a:r>
              <a:rPr lang="pt-PT" sz="2000" dirty="0" err="1">
                <a:latin typeface="Times New Roman" panose="02020603050405020304" pitchFamily="18" charset="0"/>
                <a:cs typeface="Times New Roman" panose="02020603050405020304" pitchFamily="18" charset="0"/>
              </a:rPr>
              <a:t>geographic</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and</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economic</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indicadors</a:t>
            </a:r>
            <a:endParaRPr lang="pt-PT" sz="2000" dirty="0">
              <a:latin typeface="Times New Roman" panose="02020603050405020304" pitchFamily="18" charset="0"/>
              <a:cs typeface="Times New Roman" panose="02020603050405020304" pitchFamily="18" charset="0"/>
            </a:endParaRP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Fisheries</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segment</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and</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aquaculture</a:t>
            </a:r>
            <a:endParaRPr lang="pt-PT" sz="2000" dirty="0">
              <a:latin typeface="Times New Roman" panose="02020603050405020304" pitchFamily="18" charset="0"/>
              <a:cs typeface="Times New Roman" panose="02020603050405020304" pitchFamily="18" charset="0"/>
            </a:endParaRPr>
          </a:p>
          <a:p>
            <a:pPr marL="342900" indent="-342900">
              <a:buAutoNum type="arabicPeriod"/>
            </a:pPr>
            <a:r>
              <a:rPr lang="pt-PT" sz="2400" dirty="0">
                <a:latin typeface="Times New Roman" panose="02020603050405020304" pitchFamily="18" charset="0"/>
                <a:cs typeface="Times New Roman" panose="02020603050405020304" pitchFamily="18" charset="0"/>
              </a:rPr>
              <a:t>INSTITTUCIONAL FRAMWORK OF COMPENTENT AUTHORITY</a:t>
            </a:r>
          </a:p>
          <a:p>
            <a:pPr marL="342900" indent="-342900">
              <a:buAutoNum type="arabicPeriod"/>
            </a:pPr>
            <a:r>
              <a:rPr lang="pt-PT" sz="2400" dirty="0">
                <a:latin typeface="Times New Roman" panose="02020603050405020304" pitchFamily="18" charset="0"/>
                <a:cs typeface="Times New Roman" panose="02020603050405020304" pitchFamily="18" charset="0"/>
              </a:rPr>
              <a:t>FISH AND AQUACULT  QUALITY ASSESSMENT  AND STAND. CONFORMITY .</a:t>
            </a: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Governing</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legislation</a:t>
            </a:r>
            <a:endParaRPr lang="pt-PT" sz="2000" dirty="0">
              <a:latin typeface="Times New Roman" panose="02020603050405020304" pitchFamily="18" charset="0"/>
              <a:cs typeface="Times New Roman" panose="02020603050405020304" pitchFamily="18" charset="0"/>
            </a:endParaRP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International</a:t>
            </a:r>
            <a:r>
              <a:rPr lang="pt-PT" sz="2000" dirty="0">
                <a:latin typeface="Times New Roman" panose="02020603050405020304" pitchFamily="18" charset="0"/>
                <a:cs typeface="Times New Roman" panose="02020603050405020304" pitchFamily="18" charset="0"/>
              </a:rPr>
              <a:t> stands for EU</a:t>
            </a: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Laboratories</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and</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acreditation</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process</a:t>
            </a:r>
            <a:endParaRPr lang="pt-PT" sz="2000" dirty="0">
              <a:latin typeface="Times New Roman" panose="02020603050405020304" pitchFamily="18" charset="0"/>
              <a:cs typeface="Times New Roman" panose="02020603050405020304" pitchFamily="18" charset="0"/>
            </a:endParaRP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Fish</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Inspection</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Process</a:t>
            </a:r>
            <a:endParaRPr lang="pt-PT" sz="2000" dirty="0">
              <a:latin typeface="Times New Roman" panose="02020603050405020304" pitchFamily="18" charset="0"/>
              <a:cs typeface="Times New Roman" panose="02020603050405020304" pitchFamily="18" charset="0"/>
            </a:endParaRPr>
          </a:p>
          <a:p>
            <a:pPr marL="342900" indent="-342900">
              <a:buAutoNum type="arabicPeriod"/>
            </a:pPr>
            <a:r>
              <a:rPr lang="pt-PT" sz="2400" dirty="0">
                <a:latin typeface="Times New Roman" panose="02020603050405020304" pitchFamily="18" charset="0"/>
                <a:cs typeface="Times New Roman" panose="02020603050405020304" pitchFamily="18" charset="0"/>
              </a:rPr>
              <a:t>TRADE FACILITATION  FOR FISH AND AQUACULTURE PRODUCTS EXPORT</a:t>
            </a: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Electronic</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single</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window</a:t>
            </a:r>
            <a:endParaRPr lang="pt-PT" sz="2000" dirty="0">
              <a:latin typeface="Times New Roman" panose="02020603050405020304" pitchFamily="18" charset="0"/>
              <a:cs typeface="Times New Roman" panose="02020603050405020304" pitchFamily="18" charset="0"/>
            </a:endParaRP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Tecnhical</a:t>
            </a:r>
            <a:r>
              <a:rPr lang="pt-PT" sz="2000" dirty="0">
                <a:latin typeface="Times New Roman" panose="02020603050405020304" pitchFamily="18" charset="0"/>
                <a:cs typeface="Times New Roman" panose="02020603050405020304" pitchFamily="18" charset="0"/>
              </a:rPr>
              <a:t>  </a:t>
            </a:r>
            <a:r>
              <a:rPr lang="pt-PT" sz="2000" dirty="0" err="1">
                <a:latin typeface="Times New Roman" panose="02020603050405020304" pitchFamily="18" charset="0"/>
                <a:cs typeface="Times New Roman" panose="02020603050405020304" pitchFamily="18" charset="0"/>
              </a:rPr>
              <a:t>assistance</a:t>
            </a:r>
            <a:endParaRPr lang="pt-PT" sz="2000" dirty="0">
              <a:latin typeface="Times New Roman" panose="02020603050405020304" pitchFamily="18" charset="0"/>
              <a:cs typeface="Times New Roman" panose="02020603050405020304" pitchFamily="18" charset="0"/>
            </a:endParaRPr>
          </a:p>
          <a:p>
            <a:pPr marL="800100" lvl="1" indent="-342900">
              <a:buFont typeface="+mj-lt"/>
              <a:buAutoNum type="alphaLcPeriod"/>
            </a:pPr>
            <a:r>
              <a:rPr lang="pt-PT" sz="2000" dirty="0" err="1">
                <a:latin typeface="Times New Roman" panose="02020603050405020304" pitchFamily="18" charset="0"/>
                <a:cs typeface="Times New Roman" panose="02020603050405020304" pitchFamily="18" charset="0"/>
              </a:rPr>
              <a:t>Challenges</a:t>
            </a:r>
            <a:endParaRPr lang="pt-PT" sz="2000" dirty="0">
              <a:latin typeface="Times New Roman" panose="02020603050405020304" pitchFamily="18" charset="0"/>
              <a:cs typeface="Times New Roman" panose="02020603050405020304" pitchFamily="18" charset="0"/>
            </a:endParaRPr>
          </a:p>
          <a:p>
            <a:pPr marL="342900" indent="-342900">
              <a:buAutoNum type="arabicPeriod"/>
            </a:pPr>
            <a:r>
              <a:rPr lang="pt-PT" sz="2400" dirty="0">
                <a:latin typeface="Times New Roman" panose="02020603050405020304" pitchFamily="18" charset="0"/>
                <a:cs typeface="Times New Roman" panose="02020603050405020304" pitchFamily="18" charset="0"/>
              </a:rPr>
              <a:t>BOTLENECKS AND CONSTRAINTS CNTROL SYSTEM</a:t>
            </a:r>
          </a:p>
          <a:p>
            <a:pPr marL="342900" indent="-342900">
              <a:buAutoNum type="arabicPeriod"/>
            </a:pPr>
            <a:r>
              <a:rPr lang="pt-PT" sz="2400" dirty="0">
                <a:latin typeface="Times New Roman" panose="02020603050405020304" pitchFamily="18" charset="0"/>
                <a:cs typeface="Times New Roman" panose="02020603050405020304" pitchFamily="18" charset="0"/>
              </a:rPr>
              <a:t>WAYS FORWARD</a:t>
            </a:r>
          </a:p>
          <a:p>
            <a:pPr marL="342900" indent="-342900">
              <a:buAutoNum type="arabicPeriod"/>
            </a:pPr>
            <a:endParaRPr lang="pt-PT" dirty="0"/>
          </a:p>
          <a:p>
            <a:pPr marL="342900" indent="-342900">
              <a:buAutoNum type="arabicPeriod"/>
            </a:pPr>
            <a:endParaRPr lang="pt-PT" dirty="0"/>
          </a:p>
          <a:p>
            <a:pPr marL="342900" indent="-342900">
              <a:buAutoNum type="arabicPeriod"/>
            </a:pPr>
            <a:endParaRPr lang="pt-PT" dirty="0"/>
          </a:p>
          <a:p>
            <a:pPr marL="342900" indent="-342900">
              <a:buAutoNum type="arabicPeriod"/>
            </a:pPr>
            <a:endParaRPr lang="pt-PT" dirty="0"/>
          </a:p>
          <a:p>
            <a:pPr marL="342900" indent="-342900">
              <a:buAutoNum type="arabicPeriod"/>
            </a:pPr>
            <a:endParaRPr lang="pt-PT" dirty="0"/>
          </a:p>
        </p:txBody>
      </p:sp>
      <p:sp>
        <p:nvSpPr>
          <p:cNvPr id="9" name="Vertical Scroll 8"/>
          <p:cNvSpPr/>
          <p:nvPr/>
        </p:nvSpPr>
        <p:spPr>
          <a:xfrm>
            <a:off x="114778" y="1637145"/>
            <a:ext cx="1330036" cy="3749964"/>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pt-PT" sz="4000" b="1" dirty="0">
                <a:solidFill>
                  <a:schemeClr val="bg1"/>
                </a:solidFill>
                <a:latin typeface="Arial Black" panose="020B0A04020102020204" pitchFamily="34" charset="0"/>
              </a:rPr>
              <a:t>TOPICS</a:t>
            </a:r>
          </a:p>
        </p:txBody>
      </p:sp>
    </p:spTree>
    <p:extLst>
      <p:ext uri="{BB962C8B-B14F-4D97-AF65-F5344CB8AC3E}">
        <p14:creationId xmlns:p14="http://schemas.microsoft.com/office/powerpoint/2010/main" val="182541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8480" y="2092353"/>
            <a:ext cx="11389360" cy="1815882"/>
          </a:xfrm>
          <a:prstGeom prst="rect">
            <a:avLst/>
          </a:prstGeom>
        </p:spPr>
        <p:txBody>
          <a:bodyPr wrap="square">
            <a:spAutoFit/>
          </a:bodyPr>
          <a:lstStyle/>
          <a:p>
            <a:r>
              <a:rPr lang="en-US" b="1" dirty="0"/>
              <a:t>I</a:t>
            </a:r>
            <a:r>
              <a:rPr lang="en-US" sz="2800" b="1" dirty="0">
                <a:latin typeface="Times New Roman" panose="02020603050405020304" pitchFamily="18" charset="0"/>
                <a:cs typeface="Times New Roman" panose="02020603050405020304" pitchFamily="18" charset="0"/>
              </a:rPr>
              <a:t>nstitutional -  </a:t>
            </a:r>
            <a:r>
              <a:rPr lang="en-US" sz="2800" dirty="0">
                <a:latin typeface="Times New Roman" panose="02020603050405020304" pitchFamily="18" charset="0"/>
                <a:cs typeface="Times New Roman" panose="02020603050405020304" pitchFamily="18" charset="0"/>
              </a:rPr>
              <a:t>Not  Sufficient number of fish inspectors and technologists which  retards  Fish  and aquaculture  quality  control activity. </a:t>
            </a:r>
          </a:p>
          <a:p>
            <a:r>
              <a:rPr lang="en-US" sz="2800" dirty="0">
                <a:latin typeface="Times New Roman" panose="02020603050405020304" pitchFamily="18" charset="0"/>
                <a:cs typeface="Times New Roman" panose="02020603050405020304" pitchFamily="18" charset="0"/>
              </a:rPr>
              <a:t>Lack of computerized database, system of checking, data analysis and methodology development in the national quality assurance program.</a:t>
            </a:r>
          </a:p>
        </p:txBody>
      </p:sp>
      <p:sp>
        <p:nvSpPr>
          <p:cNvPr id="7" name="Rectangle 6"/>
          <p:cNvSpPr/>
          <p:nvPr/>
        </p:nvSpPr>
        <p:spPr>
          <a:xfrm>
            <a:off x="448586" y="4212440"/>
            <a:ext cx="1115568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Plant management : </a:t>
            </a:r>
            <a:r>
              <a:rPr lang="en-US" sz="2800" dirty="0">
                <a:latin typeface="Times New Roman" panose="02020603050405020304" pitchFamily="18" charset="0"/>
                <a:cs typeface="Times New Roman" panose="02020603050405020304" pitchFamily="18" charset="0"/>
              </a:rPr>
              <a:t> Lack of commitment by the top management hinders quality control, which is directly proportional to the importance placed on it by top management. </a:t>
            </a:r>
          </a:p>
          <a:p>
            <a:r>
              <a:rPr lang="en-US" sz="2800" dirty="0">
                <a:latin typeface="Times New Roman" panose="02020603050405020304" pitchFamily="18" charset="0"/>
                <a:cs typeface="Times New Roman" panose="02020603050405020304" pitchFamily="18" charset="0"/>
              </a:rPr>
              <a:t>Lack of proper knowledge of modem sanitation techniques in controlling plants. </a:t>
            </a: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995" y="-241326"/>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8" descr="emblema.jpg"/>
          <p:cNvPicPr>
            <a:picLocks noChangeAspect="1"/>
          </p:cNvPicPr>
          <p:nvPr/>
        </p:nvPicPr>
        <p:blipFill>
          <a:blip r:embed="rId4" cstate="print"/>
          <a:stretch>
            <a:fillRect/>
          </a:stretch>
        </p:blipFill>
        <p:spPr>
          <a:xfrm>
            <a:off x="-69574" y="-211365"/>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10" name="Rounded Rectangle 9"/>
          <p:cNvSpPr/>
          <p:nvPr/>
        </p:nvSpPr>
        <p:spPr>
          <a:xfrm>
            <a:off x="174878" y="686434"/>
            <a:ext cx="12261574" cy="1258421"/>
          </a:xfrm>
          <a:prstGeom prst="roundRect">
            <a:avLst>
              <a:gd name="adj" fmla="val 3030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Black" panose="020B0A04020102020204" pitchFamily="34" charset="0"/>
              </a:rPr>
              <a:t> </a:t>
            </a:r>
          </a:p>
          <a:p>
            <a:r>
              <a:rPr lang="en-US" sz="3200" b="1" dirty="0">
                <a:solidFill>
                  <a:srgbClr val="FF0000"/>
                </a:solidFill>
                <a:latin typeface="Arial Black" panose="020B0A04020102020204" pitchFamily="34" charset="0"/>
              </a:rPr>
              <a:t> 5. BOTTLENECKS AND CONSTRAINTS IN QUALITY CONTROL SYSTEM</a:t>
            </a:r>
            <a:r>
              <a:rPr lang="en-US" sz="3200" dirty="0">
                <a:solidFill>
                  <a:srgbClr val="FF0000"/>
                </a:solidFill>
                <a:latin typeface="Arial Black" panose="020B0A04020102020204" pitchFamily="34" charset="0"/>
                <a:cs typeface="Times New Roman" panose="02020603050405020304" pitchFamily="18" charset="0"/>
              </a:rPr>
              <a:t> </a:t>
            </a:r>
          </a:p>
          <a:p>
            <a:endParaRPr lang="pt-PT" sz="3200" b="1" dirty="0">
              <a:solidFill>
                <a:srgbClr val="FF000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5963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997" y="1721021"/>
            <a:ext cx="11633200" cy="3600986"/>
          </a:xfrm>
          <a:prstGeom prst="rect">
            <a:avLst/>
          </a:prstGeom>
        </p:spPr>
        <p:txBody>
          <a:bodyPr wrap="square">
            <a:spAutoFit/>
          </a:bodyPr>
          <a:lstStyle/>
          <a:p>
            <a:endParaRPr lang="en-US" b="1" dirty="0"/>
          </a:p>
          <a:p>
            <a:r>
              <a:rPr lang="en-US" sz="2400" b="1" dirty="0">
                <a:latin typeface="Times New Roman" panose="02020603050405020304" pitchFamily="18" charset="0"/>
                <a:cs typeface="Times New Roman" panose="02020603050405020304" pitchFamily="18" charset="0"/>
              </a:rPr>
              <a:t>INSTITUTIONAL-  Over  all implementation of  electronic single </a:t>
            </a:r>
            <a:r>
              <a:rPr lang="en-US" sz="2400" b="1" dirty="0" err="1">
                <a:latin typeface="Times New Roman" panose="02020603050405020304" pitchFamily="18" charset="0"/>
                <a:cs typeface="Times New Roman" panose="02020603050405020304" pitchFamily="18" charset="0"/>
              </a:rPr>
              <a:t>winddow</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Organizational facilities: </a:t>
            </a:r>
            <a:r>
              <a:rPr lang="en-US" sz="2400" dirty="0">
                <a:latin typeface="Times New Roman" panose="02020603050405020304" pitchFamily="18" charset="0"/>
                <a:cs typeface="Times New Roman" panose="02020603050405020304" pitchFamily="18" charset="0"/>
              </a:rPr>
              <a:t>Existing Q.C. laboratories need to be equipped with adequate modem equipment, machinery, chemicals and computerized facilities.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Smallscale</a:t>
            </a:r>
            <a:r>
              <a:rPr lang="en-US" sz="2400" dirty="0">
                <a:latin typeface="Times New Roman" panose="02020603050405020304" pitchFamily="18" charset="0"/>
                <a:cs typeface="Times New Roman" panose="02020603050405020304" pitchFamily="18" charset="0"/>
              </a:rPr>
              <a:t> Q.C. and inspection satellite stations are needed at each at the major fish and shrimp landing and processing provinces   Laboratory equipment and facilities must be improved to ensure effective analysis of fish and fish products for pathogens, toxic elements, </a:t>
            </a:r>
            <a:r>
              <a:rPr lang="en-US" sz="2400" dirty="0" err="1">
                <a:latin typeface="Times New Roman" panose="02020603050405020304" pitchFamily="18" charset="0"/>
                <a:cs typeface="Times New Roman" panose="02020603050405020304" pitchFamily="18" charset="0"/>
              </a:rPr>
              <a:t>pesticidal</a:t>
            </a:r>
            <a:r>
              <a:rPr lang="en-US" sz="2400" dirty="0">
                <a:latin typeface="Times New Roman" panose="02020603050405020304" pitchFamily="18" charset="0"/>
                <a:cs typeface="Times New Roman" panose="02020603050405020304" pitchFamily="18" charset="0"/>
              </a:rPr>
              <a:t> residue,  and antibiotics </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374" y="-211365"/>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69574" y="-148944"/>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7" name="Rounded Rectangle 6"/>
          <p:cNvSpPr/>
          <p:nvPr/>
        </p:nvSpPr>
        <p:spPr>
          <a:xfrm>
            <a:off x="93997" y="922206"/>
            <a:ext cx="11864857" cy="1082085"/>
          </a:xfrm>
          <a:prstGeom prst="roundRect">
            <a:avLst>
              <a:gd name="adj" fmla="val 3030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Black" panose="020B0A04020102020204" pitchFamily="34" charset="0"/>
              </a:rPr>
              <a:t> </a:t>
            </a:r>
          </a:p>
          <a:p>
            <a:endParaRPr lang="en-US" sz="3200" dirty="0">
              <a:solidFill>
                <a:srgbClr val="FF0000"/>
              </a:solidFill>
              <a:latin typeface="Arial Black" panose="020B0A04020102020204" pitchFamily="34" charset="0"/>
              <a:cs typeface="Times New Roman" panose="02020603050405020304" pitchFamily="18" charset="0"/>
            </a:endParaRPr>
          </a:p>
          <a:p>
            <a:r>
              <a:rPr lang="pt-PT" sz="3200" dirty="0">
                <a:solidFill>
                  <a:srgbClr val="FF0000"/>
                </a:solidFill>
                <a:latin typeface="Arial Black" panose="020B0A04020102020204" pitchFamily="34" charset="0"/>
              </a:rPr>
              <a:t>6</a:t>
            </a:r>
            <a:r>
              <a:rPr lang="pt-PT" sz="3200" dirty="0">
                <a:solidFill>
                  <a:srgbClr val="FF0000"/>
                </a:solidFill>
                <a:latin typeface="Arial Black" panose="020B0A04020102020204" pitchFamily="34" charset="0"/>
                <a:cs typeface="Times New Roman" panose="02020603050405020304" pitchFamily="18" charset="0"/>
              </a:rPr>
              <a:t>. </a:t>
            </a:r>
            <a:r>
              <a:rPr lang="en-US" sz="3200" b="1" dirty="0">
                <a:solidFill>
                  <a:srgbClr val="FF0000"/>
                </a:solidFill>
                <a:latin typeface="Arial Black" panose="020B0A04020102020204" pitchFamily="34" charset="0"/>
              </a:rPr>
              <a:t>IMPROVEMENTS NEEDED</a:t>
            </a:r>
            <a:endParaRPr lang="en-US" sz="3200" dirty="0">
              <a:solidFill>
                <a:srgbClr val="FF0000"/>
              </a:solidFill>
              <a:latin typeface="Arial Black" panose="020B0A04020102020204" pitchFamily="34" charset="0"/>
            </a:endParaRPr>
          </a:p>
          <a:p>
            <a:endParaRPr lang="pt-PT" sz="3200" dirty="0">
              <a:solidFill>
                <a:srgbClr val="FF0000"/>
              </a:solidFill>
              <a:latin typeface="Arial Black" panose="020B0A04020102020204" pitchFamily="34" charset="0"/>
              <a:cs typeface="Times New Roman" panose="02020603050405020304" pitchFamily="18" charset="0"/>
            </a:endParaRPr>
          </a:p>
          <a:p>
            <a:endParaRPr lang="en-US" sz="3200" dirty="0">
              <a:solidFill>
                <a:srgbClr val="FF0000"/>
              </a:solidFill>
              <a:latin typeface="Arial Black" panose="020B0A04020102020204" pitchFamily="34" charset="0"/>
              <a:cs typeface="Times New Roman" panose="02020603050405020304" pitchFamily="18" charset="0"/>
            </a:endParaRPr>
          </a:p>
          <a:p>
            <a:endParaRPr lang="pt-PT" sz="3200" b="1" dirty="0">
              <a:solidFill>
                <a:srgbClr val="FF0000"/>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27714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211365"/>
            <a:ext cx="12192000" cy="10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374" y="-211365"/>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3" descr="emblema.jpg"/>
          <p:cNvPicPr>
            <a:picLocks noChangeAspect="1"/>
          </p:cNvPicPr>
          <p:nvPr/>
        </p:nvPicPr>
        <p:blipFill>
          <a:blip r:embed="rId4" cstate="print"/>
          <a:stretch>
            <a:fillRect/>
          </a:stretch>
        </p:blipFill>
        <p:spPr>
          <a:xfrm>
            <a:off x="0" y="-148944"/>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5" name="Rectangle 4"/>
          <p:cNvSpPr/>
          <p:nvPr/>
        </p:nvSpPr>
        <p:spPr>
          <a:xfrm>
            <a:off x="212436" y="857551"/>
            <a:ext cx="11674763" cy="221599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Infrastructure : </a:t>
            </a:r>
            <a:r>
              <a:rPr lang="en-US" sz="2400" dirty="0">
                <a:latin typeface="Times New Roman" panose="02020603050405020304" pitchFamily="18" charset="0"/>
                <a:cs typeface="Times New Roman" panose="02020603050405020304" pitchFamily="18" charset="0"/>
              </a:rPr>
              <a:t>Modern  hygienic fishing ports and fish landing </a:t>
            </a:r>
            <a:r>
              <a:rPr lang="en-US" sz="2400" dirty="0" err="1">
                <a:latin typeface="Times New Roman" panose="02020603050405020304" pitchFamily="18" charset="0"/>
                <a:cs typeface="Times New Roman" panose="02020603050405020304" pitchFamily="18" charset="0"/>
              </a:rPr>
              <a:t>centres</a:t>
            </a:r>
            <a:r>
              <a:rPr lang="en-US" sz="2400" dirty="0">
                <a:latin typeface="Times New Roman" panose="02020603050405020304" pitchFamily="18" charset="0"/>
                <a:cs typeface="Times New Roman" panose="02020603050405020304" pitchFamily="18" charset="0"/>
              </a:rPr>
              <a:t> are needed on a priority basis.  Proper utilization of the existing modem fish landing </a:t>
            </a:r>
            <a:r>
              <a:rPr lang="en-US" sz="2400" dirty="0" err="1">
                <a:latin typeface="Times New Roman" panose="02020603050405020304" pitchFamily="18" charset="0"/>
                <a:cs typeface="Times New Roman" panose="02020603050405020304" pitchFamily="18" charset="0"/>
              </a:rPr>
              <a:t>centres</a:t>
            </a:r>
            <a:r>
              <a:rPr lang="en-US" sz="2400" dirty="0">
                <a:latin typeface="Times New Roman" panose="02020603050405020304" pitchFamily="18" charset="0"/>
                <a:cs typeface="Times New Roman" panose="02020603050405020304" pitchFamily="18" charset="0"/>
              </a:rPr>
              <a:t> to ensure primary quality of fish and fish products.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Establishment of more ice-plants, cold-stores and preservation facilities. </a:t>
            </a:r>
          </a:p>
          <a:p>
            <a:endParaRPr lang="en-US" dirty="0">
              <a:latin typeface="Times New Roman" panose="02020603050405020304" pitchFamily="18" charset="0"/>
              <a:cs typeface="Times New Roman" panose="02020603050405020304" pitchFamily="18" charset="0"/>
            </a:endParaRPr>
          </a:p>
        </p:txBody>
      </p:sp>
      <p:pic>
        <p:nvPicPr>
          <p:cNvPr id="6" name="Marcador de Posição de Conteúdo 4" descr="C:\Users\Lucia Sumbana\Documents\LUCIA\2017\Auditorias  da UE DG-SANCO 2017\Directora, Riquixo\Mapa portos de descarga.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436" y="2909454"/>
            <a:ext cx="4627704" cy="3740727"/>
          </a:xfrm>
          <a:prstGeom prst="rect">
            <a:avLst/>
          </a:prstGeom>
          <a:noFill/>
          <a:ln>
            <a:noFill/>
          </a:ln>
        </p:spPr>
      </p:pic>
      <p:pic>
        <p:nvPicPr>
          <p:cNvPr id="7" name="Imagem 6" descr="C:\Users\Raul\Desktop\UE Questionario 2017\Questionario da auditoria da Uniao Europeia\3333Mapas201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2047" y="2955634"/>
            <a:ext cx="3992309" cy="3599605"/>
          </a:xfrm>
          <a:prstGeom prst="rect">
            <a:avLst/>
          </a:prstGeom>
          <a:noFill/>
          <a:ln>
            <a:noFill/>
          </a:ln>
        </p:spPr>
      </p:pic>
      <p:sp>
        <p:nvSpPr>
          <p:cNvPr id="8" name="TextBox 7"/>
          <p:cNvSpPr txBox="1"/>
          <p:nvPr/>
        </p:nvSpPr>
        <p:spPr>
          <a:xfrm>
            <a:off x="2087418" y="6241326"/>
            <a:ext cx="1866217" cy="369332"/>
          </a:xfrm>
          <a:prstGeom prst="rect">
            <a:avLst/>
          </a:prstGeom>
          <a:noFill/>
        </p:spPr>
        <p:txBody>
          <a:bodyPr wrap="none" rtlCol="0">
            <a:spAutoFit/>
          </a:bodyPr>
          <a:lstStyle/>
          <a:p>
            <a:r>
              <a:rPr lang="pt-PT" dirty="0"/>
              <a:t>LANDING  SITES</a:t>
            </a:r>
          </a:p>
        </p:txBody>
      </p:sp>
      <p:sp>
        <p:nvSpPr>
          <p:cNvPr id="9" name="TextBox 8"/>
          <p:cNvSpPr txBox="1"/>
          <p:nvPr/>
        </p:nvSpPr>
        <p:spPr>
          <a:xfrm>
            <a:off x="8275782" y="5680364"/>
            <a:ext cx="1330814" cy="369332"/>
          </a:xfrm>
          <a:prstGeom prst="rect">
            <a:avLst/>
          </a:prstGeom>
          <a:noFill/>
        </p:spPr>
        <p:txBody>
          <a:bodyPr wrap="none" rtlCol="0">
            <a:spAutoFit/>
          </a:bodyPr>
          <a:lstStyle/>
          <a:p>
            <a:r>
              <a:rPr lang="pt-PT" dirty="0" err="1"/>
              <a:t>Cold</a:t>
            </a:r>
            <a:r>
              <a:rPr lang="pt-PT" dirty="0"/>
              <a:t> </a:t>
            </a:r>
            <a:r>
              <a:rPr lang="pt-PT" dirty="0" err="1"/>
              <a:t>store</a:t>
            </a:r>
            <a:endParaRPr lang="pt-PT" dirty="0"/>
          </a:p>
        </p:txBody>
      </p:sp>
    </p:spTree>
    <p:extLst>
      <p:ext uri="{BB962C8B-B14F-4D97-AF65-F5344CB8AC3E}">
        <p14:creationId xmlns:p14="http://schemas.microsoft.com/office/powerpoint/2010/main" val="177683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77455" y="1700849"/>
            <a:ext cx="1072341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pt-PT" sz="3200" dirty="0" err="1">
                <a:latin typeface="Arial Black" panose="020B0A04020102020204" pitchFamily="34" charset="0"/>
              </a:rPr>
              <a:t>The</a:t>
            </a:r>
            <a:r>
              <a:rPr lang="pt-PT" altLang="pt-PT" sz="3200" dirty="0">
                <a:latin typeface="Arial Black" panose="020B0A04020102020204" pitchFamily="34" charset="0"/>
              </a:rPr>
              <a:t> </a:t>
            </a:r>
            <a:r>
              <a:rPr lang="pt-PT" altLang="pt-PT" sz="3200" dirty="0" err="1">
                <a:latin typeface="Arial Black" panose="020B0A04020102020204" pitchFamily="34" charset="0"/>
              </a:rPr>
              <a:t>fisheires</a:t>
            </a:r>
            <a:r>
              <a:rPr lang="pt-PT" altLang="pt-PT" sz="3200" dirty="0">
                <a:latin typeface="Arial Black" panose="020B0A04020102020204" pitchFamily="34" charset="0"/>
              </a:rPr>
              <a:t> sector </a:t>
            </a:r>
            <a:r>
              <a:rPr lang="pt-PT" altLang="pt-PT" sz="3200" dirty="0" err="1">
                <a:latin typeface="Arial Black" panose="020B0A04020102020204" pitchFamily="34" charset="0"/>
              </a:rPr>
              <a:t>need</a:t>
            </a:r>
            <a:r>
              <a:rPr lang="pt-PT" altLang="pt-PT" sz="3200" dirty="0">
                <a:latin typeface="Arial Black" panose="020B0A04020102020204" pitchFamily="34" charset="0"/>
              </a:rPr>
              <a:t> to </a:t>
            </a:r>
            <a:r>
              <a:rPr kumimoji="0" lang="pt-PT" altLang="pt-PT" sz="3200" b="0" i="0" u="none" strike="noStrike" cap="none" normalizeH="0" baseline="0" dirty="0" err="1">
                <a:ln>
                  <a:noFill/>
                </a:ln>
                <a:solidFill>
                  <a:schemeClr val="tx1"/>
                </a:solidFill>
                <a:effectLst/>
                <a:latin typeface="Arial Black" panose="020B0A04020102020204" pitchFamily="34" charset="0"/>
              </a:rPr>
              <a:t>make</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the</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National</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Competent</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Authority</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capable</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of</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giving</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official</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guarantees</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without</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restrictions</a:t>
            </a:r>
            <a:r>
              <a:rPr kumimoji="0" lang="pt-PT" altLang="pt-PT" sz="3200" b="0" i="0" u="none" strike="noStrike" cap="none" normalizeH="0" baseline="0" dirty="0">
                <a:ln>
                  <a:noFill/>
                </a:ln>
                <a:solidFill>
                  <a:schemeClr val="tx1"/>
                </a:solidFill>
                <a:effectLst/>
                <a:latin typeface="Arial Black" panose="020B0A04020102020204" pitchFamily="34" charset="0"/>
              </a:rPr>
              <a:t> to </a:t>
            </a:r>
            <a:r>
              <a:rPr kumimoji="0" lang="pt-PT" altLang="pt-PT" sz="3200" b="0" i="0" u="none" strike="noStrike" cap="none" normalizeH="0" baseline="0" dirty="0" err="1">
                <a:ln>
                  <a:noFill/>
                </a:ln>
                <a:solidFill>
                  <a:schemeClr val="tx1"/>
                </a:solidFill>
                <a:effectLst/>
                <a:latin typeface="Arial Black" panose="020B0A04020102020204" pitchFamily="34" charset="0"/>
              </a:rPr>
              <a:t>fishery</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products</a:t>
            </a:r>
            <a:r>
              <a:rPr kumimoji="0" lang="pt-PT" altLang="pt-PT" sz="3200" b="0" i="0" u="none" strike="noStrike" cap="none" normalizeH="0" baseline="0" dirty="0">
                <a:ln>
                  <a:noFill/>
                </a:ln>
                <a:solidFill>
                  <a:schemeClr val="tx1"/>
                </a:solidFill>
                <a:effectLst/>
                <a:latin typeface="Arial Black" panose="020B0A04020102020204" pitchFamily="34" charset="0"/>
              </a:rPr>
              <a:t> for </a:t>
            </a:r>
            <a:r>
              <a:rPr kumimoji="0" lang="pt-PT" altLang="pt-PT" sz="3200" b="0" i="0" u="none" strike="noStrike" cap="none" normalizeH="0" baseline="0" dirty="0" err="1">
                <a:ln>
                  <a:noFill/>
                </a:ln>
                <a:solidFill>
                  <a:schemeClr val="tx1"/>
                </a:solidFill>
                <a:effectLst/>
                <a:latin typeface="Arial Black" panose="020B0A04020102020204" pitchFamily="34" charset="0"/>
              </a:rPr>
              <a:t>the</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national</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market</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and</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their</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access</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in</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the</a:t>
            </a:r>
            <a:r>
              <a:rPr kumimoji="0" lang="pt-PT" altLang="pt-PT" sz="3200" b="0" i="0" u="none" strike="noStrike" cap="none" normalizeH="0" baseline="0" dirty="0">
                <a:ln>
                  <a:noFill/>
                </a:ln>
                <a:solidFill>
                  <a:schemeClr val="tx1"/>
                </a:solidFill>
                <a:effectLst/>
                <a:latin typeface="Arial Black" panose="020B0A04020102020204" pitchFamily="34" charset="0"/>
              </a:rPr>
              <a:t> regional </a:t>
            </a:r>
            <a:r>
              <a:rPr kumimoji="0" lang="pt-PT" altLang="pt-PT" sz="3200" b="0" i="0" u="none" strike="noStrike" cap="none" normalizeH="0" baseline="0" dirty="0" err="1">
                <a:ln>
                  <a:noFill/>
                </a:ln>
                <a:solidFill>
                  <a:schemeClr val="tx1"/>
                </a:solidFill>
                <a:effectLst/>
                <a:latin typeface="Arial Black" panose="020B0A04020102020204" pitchFamily="34" charset="0"/>
              </a:rPr>
              <a:t>and</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international</a:t>
            </a:r>
            <a:r>
              <a:rPr kumimoji="0" lang="pt-PT" altLang="pt-PT" sz="3200" b="0" i="0" u="none" strike="noStrike" cap="none" normalizeH="0" baseline="0" dirty="0">
                <a:ln>
                  <a:noFill/>
                </a:ln>
                <a:solidFill>
                  <a:schemeClr val="tx1"/>
                </a:solidFill>
                <a:effectLst/>
                <a:latin typeface="Arial Black" panose="020B0A04020102020204" pitchFamily="34" charset="0"/>
              </a:rPr>
              <a:t> </a:t>
            </a:r>
            <a:r>
              <a:rPr kumimoji="0" lang="pt-PT" altLang="pt-PT" sz="3200" b="0" i="0" u="none" strike="noStrike" cap="none" normalizeH="0" baseline="0" dirty="0" err="1">
                <a:ln>
                  <a:noFill/>
                </a:ln>
                <a:solidFill>
                  <a:schemeClr val="tx1"/>
                </a:solidFill>
                <a:effectLst/>
                <a:latin typeface="Arial Black" panose="020B0A04020102020204" pitchFamily="34" charset="0"/>
              </a:rPr>
              <a:t>markets</a:t>
            </a:r>
            <a:endParaRPr kumimoji="0" lang="pt-PT" altLang="pt-PT" sz="32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3200" b="0" i="0" u="none" strike="noStrike" cap="none" normalizeH="0" baseline="0" dirty="0">
              <a:ln>
                <a:noFill/>
              </a:ln>
              <a:solidFill>
                <a:schemeClr val="tx1"/>
              </a:solidFill>
              <a:effectLst/>
              <a:latin typeface="Arial Black" panose="020B0A04020102020204" pitchFamily="34" charset="0"/>
            </a:endParaRPr>
          </a:p>
        </p:txBody>
      </p:sp>
      <p:sp>
        <p:nvSpPr>
          <p:cNvPr id="6" name="Oval 5"/>
          <p:cNvSpPr/>
          <p:nvPr/>
        </p:nvSpPr>
        <p:spPr>
          <a:xfrm>
            <a:off x="1459345" y="73891"/>
            <a:ext cx="8201891" cy="1514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600" dirty="0">
                <a:latin typeface="Arial Black" panose="020B0A04020102020204" pitchFamily="34" charset="0"/>
              </a:rPr>
              <a:t>CONCLUSION</a:t>
            </a:r>
          </a:p>
        </p:txBody>
      </p:sp>
    </p:spTree>
    <p:extLst>
      <p:ext uri="{BB962C8B-B14F-4D97-AF65-F5344CB8AC3E}">
        <p14:creationId xmlns:p14="http://schemas.microsoft.com/office/powerpoint/2010/main" val="82490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74471" y="2013527"/>
            <a:ext cx="4830619" cy="157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latin typeface="Arial Black" panose="020B0A04020102020204" pitchFamily="34" charset="0"/>
              </a:rPr>
              <a:t>THANK YOU</a:t>
            </a:r>
          </a:p>
        </p:txBody>
      </p:sp>
    </p:spTree>
    <p:extLst>
      <p:ext uri="{BB962C8B-B14F-4D97-AF65-F5344CB8AC3E}">
        <p14:creationId xmlns:p14="http://schemas.microsoft.com/office/powerpoint/2010/main" val="78008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103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7143" y="2755656"/>
            <a:ext cx="3051313" cy="3416320"/>
          </a:xfrm>
          <a:prstGeom prst="rect">
            <a:avLst/>
          </a:prstGeom>
        </p:spPr>
        <p:txBody>
          <a:bodyPr wrap="square">
            <a:spAutoFit/>
          </a:bodyPr>
          <a:lstStyle/>
          <a:p>
            <a:pPr algn="just"/>
            <a:r>
              <a:rPr lang="en-GB" sz="3600" dirty="0">
                <a:latin typeface="Times New Roman" panose="02020603050405020304" pitchFamily="18" charset="0"/>
                <a:cs typeface="Times New Roman" panose="02020603050405020304" pitchFamily="18" charset="0"/>
              </a:rPr>
              <a:t>Mozambique is situated on the southwest coast of Africa,  bathed by the Indian Ocean </a:t>
            </a:r>
          </a:p>
        </p:txBody>
      </p:sp>
      <p:sp>
        <p:nvSpPr>
          <p:cNvPr id="6" name="Rectangle 5"/>
          <p:cNvSpPr/>
          <p:nvPr/>
        </p:nvSpPr>
        <p:spPr>
          <a:xfrm>
            <a:off x="764517" y="1048012"/>
            <a:ext cx="4376420" cy="1323439"/>
          </a:xfrm>
          <a:prstGeom prst="rect">
            <a:avLst/>
          </a:prstGeom>
        </p:spPr>
        <p:txBody>
          <a:bodyPr wrap="square">
            <a:spAutoFit/>
          </a:bodyPr>
          <a:lstStyle/>
          <a:p>
            <a:r>
              <a:rPr lang="en-US" sz="4000" b="1" dirty="0"/>
              <a:t> </a:t>
            </a:r>
            <a:r>
              <a:rPr lang="en-US" sz="4000" b="1" dirty="0">
                <a:solidFill>
                  <a:srgbClr val="FF0000"/>
                </a:solidFill>
              </a:rPr>
              <a:t> </a:t>
            </a:r>
            <a:endParaRPr lang="pt-PT" sz="4000" dirty="0">
              <a:solidFill>
                <a:srgbClr val="FF0000"/>
              </a:solidFill>
            </a:endParaRPr>
          </a:p>
          <a:p>
            <a:endParaRPr lang="pt-PT" sz="4000" dirty="0">
              <a:solidFill>
                <a:srgbClr val="FF0000"/>
              </a:solidFill>
            </a:endParaRP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295" y="-63500"/>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descr="emblema.jpg"/>
          <p:cNvPicPr>
            <a:picLocks noChangeAspect="1"/>
          </p:cNvPicPr>
          <p:nvPr/>
        </p:nvPicPr>
        <p:blipFill>
          <a:blip r:embed="rId4" cstate="print"/>
          <a:stretch>
            <a:fillRect/>
          </a:stretch>
        </p:blipFill>
        <p:spPr>
          <a:xfrm>
            <a:off x="0" y="-127372"/>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pic>
        <p:nvPicPr>
          <p:cNvPr id="9" name="Picture 8" descr="Resultado de imagem para geographical mozambique location"/>
          <p:cNvPicPr/>
          <p:nvPr/>
        </p:nvPicPr>
        <p:blipFill>
          <a:blip r:embed="rId5">
            <a:extLst>
              <a:ext uri="{28A0092B-C50C-407E-A947-70E740481C1C}">
                <a14:useLocalDpi xmlns:a14="http://schemas.microsoft.com/office/drawing/2010/main" val="0"/>
              </a:ext>
            </a:extLst>
          </a:blip>
          <a:srcRect/>
          <a:stretch>
            <a:fillRect/>
          </a:stretch>
        </p:blipFill>
        <p:spPr bwMode="auto">
          <a:xfrm>
            <a:off x="5868062" y="1048012"/>
            <a:ext cx="6129973" cy="5423119"/>
          </a:xfrm>
          <a:prstGeom prst="rect">
            <a:avLst/>
          </a:prstGeom>
          <a:noFill/>
          <a:ln>
            <a:noFill/>
          </a:ln>
        </p:spPr>
      </p:pic>
      <p:sp>
        <p:nvSpPr>
          <p:cNvPr id="3" name="Rounded Rectangle 2"/>
          <p:cNvSpPr/>
          <p:nvPr/>
        </p:nvSpPr>
        <p:spPr>
          <a:xfrm>
            <a:off x="87143" y="1092562"/>
            <a:ext cx="5304737" cy="147099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Black" panose="020B0A04020102020204" pitchFamily="34" charset="0"/>
              </a:rPr>
              <a:t>1. MOZAMBIQUE</a:t>
            </a:r>
          </a:p>
          <a:p>
            <a:r>
              <a:rPr lang="en-US" sz="3200" b="1" dirty="0">
                <a:solidFill>
                  <a:srgbClr val="FF0000"/>
                </a:solidFill>
                <a:latin typeface="Arial Black" panose="020B0A04020102020204" pitchFamily="34" charset="0"/>
              </a:rPr>
              <a:t> BACK-GROUND </a:t>
            </a:r>
            <a:endParaRPr lang="pt-P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0336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119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94327" y="1053547"/>
            <a:ext cx="11194473" cy="707886"/>
          </a:xfrm>
          <a:prstGeom prst="rect">
            <a:avLst/>
          </a:prstGeom>
        </p:spPr>
        <p:txBody>
          <a:bodyPr wrap="square">
            <a:spAutoFit/>
          </a:bodyPr>
          <a:lstStyle/>
          <a:p>
            <a:r>
              <a:rPr lang="pt-PT" sz="4000" b="1" dirty="0">
                <a:solidFill>
                  <a:srgbClr val="FF0000"/>
                </a:solidFill>
                <a:latin typeface="Times New Roman" panose="02020603050405020304" pitchFamily="18" charset="0"/>
                <a:cs typeface="Times New Roman" panose="02020603050405020304" pitchFamily="18" charset="0"/>
              </a:rPr>
              <a:t>1.1 General </a:t>
            </a:r>
            <a:r>
              <a:rPr lang="pt-PT" sz="4000" b="1" dirty="0" err="1">
                <a:solidFill>
                  <a:srgbClr val="FF0000"/>
                </a:solidFill>
                <a:latin typeface="Times New Roman" panose="02020603050405020304" pitchFamily="18" charset="0"/>
                <a:cs typeface="Times New Roman" panose="02020603050405020304" pitchFamily="18" charset="0"/>
              </a:rPr>
              <a:t>geographic</a:t>
            </a:r>
            <a:r>
              <a:rPr lang="pt-PT" sz="4000" b="1" dirty="0">
                <a:solidFill>
                  <a:srgbClr val="FF0000"/>
                </a:solidFill>
                <a:latin typeface="Times New Roman" panose="02020603050405020304" pitchFamily="18" charset="0"/>
                <a:cs typeface="Times New Roman" panose="02020603050405020304" pitchFamily="18" charset="0"/>
              </a:rPr>
              <a:t> </a:t>
            </a:r>
            <a:r>
              <a:rPr lang="pt-PT" sz="4000" b="1" dirty="0" err="1">
                <a:solidFill>
                  <a:srgbClr val="FF0000"/>
                </a:solidFill>
                <a:latin typeface="Times New Roman" panose="02020603050405020304" pitchFamily="18" charset="0"/>
                <a:cs typeface="Times New Roman" panose="02020603050405020304" pitchFamily="18" charset="0"/>
              </a:rPr>
              <a:t>and</a:t>
            </a:r>
            <a:r>
              <a:rPr lang="pt-PT" sz="4000" b="1" dirty="0">
                <a:solidFill>
                  <a:srgbClr val="FF0000"/>
                </a:solidFill>
                <a:latin typeface="Times New Roman" panose="02020603050405020304" pitchFamily="18" charset="0"/>
                <a:cs typeface="Times New Roman" panose="02020603050405020304" pitchFamily="18" charset="0"/>
              </a:rPr>
              <a:t> </a:t>
            </a:r>
            <a:r>
              <a:rPr lang="pt-PT" sz="4000" b="1" dirty="0" err="1">
                <a:solidFill>
                  <a:srgbClr val="FF0000"/>
                </a:solidFill>
                <a:latin typeface="Times New Roman" panose="02020603050405020304" pitchFamily="18" charset="0"/>
                <a:cs typeface="Times New Roman" panose="02020603050405020304" pitchFamily="18" charset="0"/>
              </a:rPr>
              <a:t>economic</a:t>
            </a:r>
            <a:r>
              <a:rPr lang="pt-PT" sz="3600" b="1" dirty="0">
                <a:solidFill>
                  <a:srgbClr val="FF0000"/>
                </a:solidFill>
                <a:latin typeface="Times New Roman" panose="02020603050405020304" pitchFamily="18" charset="0"/>
                <a:cs typeface="Times New Roman" panose="02020603050405020304" pitchFamily="18" charset="0"/>
              </a:rPr>
              <a:t> </a:t>
            </a:r>
            <a:r>
              <a:rPr lang="pt-PT" sz="3600" b="1" dirty="0" err="1">
                <a:solidFill>
                  <a:srgbClr val="FF0000"/>
                </a:solidFill>
                <a:latin typeface="Times New Roman" panose="02020603050405020304" pitchFamily="18" charset="0"/>
                <a:cs typeface="Times New Roman" panose="02020603050405020304" pitchFamily="18" charset="0"/>
              </a:rPr>
              <a:t>In</a:t>
            </a:r>
            <a:r>
              <a:rPr lang="pt-PT" sz="4000" b="1" dirty="0" err="1">
                <a:solidFill>
                  <a:srgbClr val="FF0000"/>
                </a:solidFill>
                <a:latin typeface="Times New Roman" panose="02020603050405020304" pitchFamily="18" charset="0"/>
                <a:cs typeface="Times New Roman" panose="02020603050405020304" pitchFamily="18" charset="0"/>
              </a:rPr>
              <a:t>dicators</a:t>
            </a:r>
            <a:endParaRPr lang="pt-PT" sz="4000" dirty="0">
              <a:solidFill>
                <a:srgbClr val="FF0000"/>
              </a:solidFill>
            </a:endParaRPr>
          </a:p>
        </p:txBody>
      </p:sp>
      <p:graphicFrame>
        <p:nvGraphicFramePr>
          <p:cNvPr id="4" name="Marcador de Posição de Conteúdo 3"/>
          <p:cNvGraphicFramePr>
            <a:graphicFrameLocks/>
          </p:cNvGraphicFramePr>
          <p:nvPr>
            <p:extLst>
              <p:ext uri="{D42A27DB-BD31-4B8C-83A1-F6EECF244321}">
                <p14:modId xmlns:p14="http://schemas.microsoft.com/office/powerpoint/2010/main" val="17033605"/>
              </p:ext>
            </p:extLst>
          </p:nvPr>
        </p:nvGraphicFramePr>
        <p:xfrm>
          <a:off x="168430" y="1855926"/>
          <a:ext cx="11820369" cy="4849673"/>
        </p:xfrm>
        <a:graphic>
          <a:graphicData uri="http://schemas.openxmlformats.org/drawingml/2006/table">
            <a:tbl>
              <a:tblPr firstRow="1" firstCol="1" bandRow="1">
                <a:tableStyleId>{5C22544A-7EE6-4342-B048-85BDC9FD1C3A}</a:tableStyleId>
              </a:tblPr>
              <a:tblGrid>
                <a:gridCol w="7387731">
                  <a:extLst>
                    <a:ext uri="{9D8B030D-6E8A-4147-A177-3AD203B41FA5}">
                      <a16:colId xmlns:a16="http://schemas.microsoft.com/office/drawing/2014/main" val="1346174663"/>
                    </a:ext>
                  </a:extLst>
                </a:gridCol>
                <a:gridCol w="4432638">
                  <a:extLst>
                    <a:ext uri="{9D8B030D-6E8A-4147-A177-3AD203B41FA5}">
                      <a16:colId xmlns:a16="http://schemas.microsoft.com/office/drawing/2014/main" val="1664719720"/>
                    </a:ext>
                  </a:extLst>
                </a:gridCol>
              </a:tblGrid>
              <a:tr h="604800">
                <a:tc>
                  <a:txBody>
                    <a:bodyPr/>
                    <a:lstStyle/>
                    <a:p>
                      <a:pPr marL="0" marR="0">
                        <a:lnSpc>
                          <a:spcPct val="115000"/>
                        </a:lnSpc>
                        <a:spcBef>
                          <a:spcPts val="0"/>
                        </a:spcBef>
                        <a:spcAft>
                          <a:spcPts val="0"/>
                        </a:spcAft>
                      </a:pPr>
                      <a:r>
                        <a:rPr lang="pt-PT" sz="2400" dirty="0">
                          <a:effectLst/>
                        </a:rPr>
                        <a:t>Country </a:t>
                      </a:r>
                      <a:r>
                        <a:rPr lang="pt-PT" sz="2400" dirty="0" err="1">
                          <a:effectLst/>
                        </a:rPr>
                        <a:t>area</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a:txBody>
                    <a:bodyPr/>
                    <a:lstStyle/>
                    <a:p>
                      <a:pPr marL="0" marR="0">
                        <a:lnSpc>
                          <a:spcPct val="115000"/>
                        </a:lnSpc>
                        <a:spcBef>
                          <a:spcPts val="0"/>
                        </a:spcBef>
                        <a:spcAft>
                          <a:spcPts val="0"/>
                        </a:spcAft>
                      </a:pPr>
                      <a:r>
                        <a:rPr lang="pt-PT" sz="2400">
                          <a:effectLst/>
                        </a:rPr>
                        <a:t>799 380km</a:t>
                      </a:r>
                      <a:r>
                        <a:rPr lang="pt-PT" sz="2400" baseline="30000">
                          <a:effectLst/>
                        </a:rPr>
                        <a:t>2</a:t>
                      </a:r>
                      <a:endParaRPr lang="en-US" sz="240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1762735350"/>
                  </a:ext>
                </a:extLst>
              </a:tr>
              <a:tr h="874617">
                <a:tc>
                  <a:txBody>
                    <a:bodyPr/>
                    <a:lstStyle/>
                    <a:p>
                      <a:pPr marL="0" marR="0">
                        <a:lnSpc>
                          <a:spcPct val="115000"/>
                        </a:lnSpc>
                        <a:spcBef>
                          <a:spcPts val="0"/>
                        </a:spcBef>
                        <a:spcAft>
                          <a:spcPts val="0"/>
                        </a:spcAft>
                      </a:pPr>
                      <a:r>
                        <a:rPr lang="pt-PT" sz="2400" dirty="0" err="1">
                          <a:effectLst/>
                        </a:rPr>
                        <a:t>Land</a:t>
                      </a:r>
                      <a:r>
                        <a:rPr lang="pt-PT" sz="2400" dirty="0">
                          <a:effectLst/>
                        </a:rPr>
                        <a:t> </a:t>
                      </a:r>
                      <a:r>
                        <a:rPr lang="pt-PT" sz="2400" dirty="0" err="1">
                          <a:effectLst/>
                        </a:rPr>
                        <a:t>area</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a:txBody>
                    <a:bodyPr/>
                    <a:lstStyle/>
                    <a:p>
                      <a:pPr marL="0" marR="0">
                        <a:lnSpc>
                          <a:spcPct val="115000"/>
                        </a:lnSpc>
                        <a:spcBef>
                          <a:spcPts val="0"/>
                        </a:spcBef>
                        <a:spcAft>
                          <a:spcPts val="0"/>
                        </a:spcAft>
                      </a:pPr>
                      <a:r>
                        <a:rPr lang="pt-PT" sz="2400" dirty="0">
                          <a:effectLst/>
                        </a:rPr>
                        <a:t>786 380km</a:t>
                      </a:r>
                      <a:r>
                        <a:rPr lang="pt-PT" sz="2400" baseline="30000" dirty="0">
                          <a:effectLst/>
                        </a:rPr>
                        <a:t>2</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456794977"/>
                  </a:ext>
                </a:extLst>
              </a:tr>
              <a:tr h="605229">
                <a:tc>
                  <a:txBody>
                    <a:bodyPr/>
                    <a:lstStyle/>
                    <a:p>
                      <a:pPr marL="0" marR="0">
                        <a:lnSpc>
                          <a:spcPct val="115000"/>
                        </a:lnSpc>
                        <a:spcBef>
                          <a:spcPts val="0"/>
                        </a:spcBef>
                        <a:spcAft>
                          <a:spcPts val="0"/>
                        </a:spcAft>
                      </a:pPr>
                      <a:r>
                        <a:rPr lang="pt-PT" sz="2400" dirty="0" err="1">
                          <a:effectLst/>
                        </a:rPr>
                        <a:t>Inland</a:t>
                      </a:r>
                      <a:r>
                        <a:rPr lang="pt-PT" sz="2400" dirty="0">
                          <a:effectLst/>
                        </a:rPr>
                        <a:t> </a:t>
                      </a:r>
                      <a:r>
                        <a:rPr lang="pt-PT" sz="2400" dirty="0" err="1">
                          <a:effectLst/>
                        </a:rPr>
                        <a:t>water</a:t>
                      </a:r>
                      <a:r>
                        <a:rPr lang="pt-PT" sz="2400" dirty="0">
                          <a:effectLst/>
                        </a:rPr>
                        <a:t> </a:t>
                      </a:r>
                      <a:r>
                        <a:rPr lang="pt-PT" sz="2400" dirty="0" err="1">
                          <a:effectLst/>
                        </a:rPr>
                        <a:t>area</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a:txBody>
                    <a:bodyPr/>
                    <a:lstStyle/>
                    <a:p>
                      <a:pPr marL="0" marR="0">
                        <a:lnSpc>
                          <a:spcPct val="115000"/>
                        </a:lnSpc>
                        <a:spcBef>
                          <a:spcPts val="0"/>
                        </a:spcBef>
                        <a:spcAft>
                          <a:spcPts val="0"/>
                        </a:spcAft>
                      </a:pPr>
                      <a:r>
                        <a:rPr lang="pt-PT" sz="2400" dirty="0">
                          <a:effectLst/>
                        </a:rPr>
                        <a:t>13 000km</a:t>
                      </a:r>
                      <a:r>
                        <a:rPr lang="pt-PT" sz="2400" baseline="30000" dirty="0">
                          <a:effectLst/>
                        </a:rPr>
                        <a:t>2</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1088204769"/>
                  </a:ext>
                </a:extLst>
              </a:tr>
              <a:tr h="605229">
                <a:tc>
                  <a:txBody>
                    <a:bodyPr/>
                    <a:lstStyle/>
                    <a:p>
                      <a:pPr marL="0" marR="0">
                        <a:lnSpc>
                          <a:spcPct val="115000"/>
                        </a:lnSpc>
                        <a:spcBef>
                          <a:spcPts val="0"/>
                        </a:spcBef>
                        <a:spcAft>
                          <a:spcPts val="0"/>
                        </a:spcAft>
                      </a:pPr>
                      <a:r>
                        <a:rPr lang="pt-PT" sz="2400" dirty="0" err="1">
                          <a:effectLst/>
                        </a:rPr>
                        <a:t>Population</a:t>
                      </a:r>
                      <a:r>
                        <a:rPr lang="pt-PT" sz="2400" dirty="0">
                          <a:effectLst/>
                        </a:rPr>
                        <a:t> - Est. &amp; </a:t>
                      </a:r>
                      <a:r>
                        <a:rPr lang="pt-PT" sz="2400" dirty="0" err="1">
                          <a:effectLst/>
                        </a:rPr>
                        <a:t>Proj</a:t>
                      </a:r>
                      <a:r>
                        <a:rPr lang="pt-PT" sz="2400" dirty="0">
                          <a:effectLst/>
                        </a:rPr>
                        <a:t>.</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a:txBody>
                    <a:bodyPr/>
                    <a:lstStyle/>
                    <a:p>
                      <a:pPr marL="0" marR="0">
                        <a:lnSpc>
                          <a:spcPct val="115000"/>
                        </a:lnSpc>
                        <a:spcBef>
                          <a:spcPts val="0"/>
                        </a:spcBef>
                        <a:spcAft>
                          <a:spcPts val="0"/>
                        </a:spcAft>
                      </a:pPr>
                      <a:r>
                        <a:rPr lang="pt-PT" sz="2400">
                          <a:effectLst/>
                        </a:rPr>
                        <a:t>28.554millions</a:t>
                      </a:r>
                      <a:endParaRPr lang="en-US" sz="240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1060300247"/>
                  </a:ext>
                </a:extLst>
              </a:tr>
              <a:tr h="784171">
                <a:tc>
                  <a:txBody>
                    <a:bodyPr/>
                    <a:lstStyle/>
                    <a:p>
                      <a:pPr marL="0" marR="0">
                        <a:lnSpc>
                          <a:spcPct val="115000"/>
                        </a:lnSpc>
                        <a:spcBef>
                          <a:spcPts val="0"/>
                        </a:spcBef>
                        <a:spcAft>
                          <a:spcPts val="0"/>
                        </a:spcAft>
                      </a:pPr>
                      <a:r>
                        <a:rPr lang="pt-PT" sz="2400" dirty="0">
                          <a:effectLst/>
                        </a:rPr>
                        <a:t>Exclusive </a:t>
                      </a:r>
                      <a:r>
                        <a:rPr lang="pt-PT" sz="2400" dirty="0" err="1">
                          <a:effectLst/>
                        </a:rPr>
                        <a:t>Economic</a:t>
                      </a:r>
                      <a:r>
                        <a:rPr lang="pt-PT" sz="2400" dirty="0">
                          <a:effectLst/>
                        </a:rPr>
                        <a:t> Zone (EEZ) </a:t>
                      </a:r>
                      <a:r>
                        <a:rPr lang="pt-PT" sz="2400" dirty="0" err="1">
                          <a:effectLst/>
                        </a:rPr>
                        <a:t>area</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a:txBody>
                    <a:bodyPr/>
                    <a:lstStyle/>
                    <a:p>
                      <a:pPr marL="0" marR="0">
                        <a:lnSpc>
                          <a:spcPct val="115000"/>
                        </a:lnSpc>
                        <a:spcBef>
                          <a:spcPts val="0"/>
                        </a:spcBef>
                        <a:spcAft>
                          <a:spcPts val="0"/>
                        </a:spcAft>
                      </a:pPr>
                      <a:r>
                        <a:rPr lang="pt-PT" sz="2400" dirty="0">
                          <a:effectLst/>
                        </a:rPr>
                        <a:t>567 883km</a:t>
                      </a:r>
                      <a:r>
                        <a:rPr lang="pt-PT" sz="2400" baseline="30000" dirty="0">
                          <a:effectLst/>
                        </a:rPr>
                        <a:t>2 FF</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1923251307"/>
                  </a:ext>
                </a:extLst>
              </a:tr>
              <a:tr h="605229">
                <a:tc>
                  <a:txBody>
                    <a:bodyPr/>
                    <a:lstStyle/>
                    <a:p>
                      <a:pPr marL="0" marR="0">
                        <a:lnSpc>
                          <a:spcPct val="115000"/>
                        </a:lnSpc>
                        <a:spcBef>
                          <a:spcPts val="0"/>
                        </a:spcBef>
                        <a:spcAft>
                          <a:spcPts val="0"/>
                        </a:spcAft>
                      </a:pPr>
                      <a:r>
                        <a:rPr lang="pt-PT" sz="2400" dirty="0" err="1">
                          <a:effectLst/>
                        </a:rPr>
                        <a:t>Fisheires</a:t>
                      </a:r>
                      <a:r>
                        <a:rPr lang="pt-PT" sz="2400" baseline="0" dirty="0">
                          <a:effectLst/>
                        </a:rPr>
                        <a:t> sector </a:t>
                      </a:r>
                      <a:r>
                        <a:rPr lang="pt-PT" sz="2400" baseline="0" dirty="0" err="1">
                          <a:effectLst/>
                        </a:rPr>
                        <a:t>contribution</a:t>
                      </a:r>
                      <a:r>
                        <a:rPr lang="pt-PT" sz="2400" baseline="0" dirty="0">
                          <a:effectLst/>
                        </a:rPr>
                        <a:t> </a:t>
                      </a:r>
                      <a:r>
                        <a:rPr lang="pt-PT" sz="2400" dirty="0">
                          <a:effectLst/>
                        </a:rPr>
                        <a:t>GDP </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a:txBody>
                    <a:bodyPr/>
                    <a:lstStyle/>
                    <a:p>
                      <a:pPr marL="0" marR="0">
                        <a:lnSpc>
                          <a:spcPct val="115000"/>
                        </a:lnSpc>
                        <a:spcBef>
                          <a:spcPts val="0"/>
                        </a:spcBef>
                        <a:spcAft>
                          <a:spcPts val="0"/>
                        </a:spcAft>
                      </a:pPr>
                      <a:r>
                        <a:rPr lang="pt-PT" sz="2400" dirty="0">
                          <a:effectLst/>
                          <a:latin typeface="+mn-lt"/>
                          <a:ea typeface="+mn-ea"/>
                          <a:cs typeface="+mn-cs"/>
                        </a:rPr>
                        <a:t>3-4%</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3801457244"/>
                  </a:ext>
                </a:extLst>
              </a:tr>
              <a:tr h="770398">
                <a:tc gridSpan="2">
                  <a:txBody>
                    <a:bodyPr/>
                    <a:lstStyle/>
                    <a:p>
                      <a:pPr marL="0" marR="0">
                        <a:lnSpc>
                          <a:spcPct val="115000"/>
                        </a:lnSpc>
                        <a:spcBef>
                          <a:spcPts val="0"/>
                        </a:spcBef>
                        <a:spcAft>
                          <a:spcPts val="0"/>
                        </a:spcAft>
                      </a:pPr>
                      <a:r>
                        <a:rPr lang="en-US" sz="2400" dirty="0">
                          <a:effectLst/>
                          <a:latin typeface="+mn-lt"/>
                          <a:ea typeface="+mn-ea"/>
                          <a:cs typeface="+mn-cs"/>
                        </a:rPr>
                        <a:t>Abundant</a:t>
                      </a:r>
                      <a:r>
                        <a:rPr lang="en-US" sz="2400" baseline="0" dirty="0">
                          <a:effectLst/>
                          <a:latin typeface="+mn-lt"/>
                          <a:ea typeface="+mn-ea"/>
                          <a:cs typeface="+mn-cs"/>
                        </a:rPr>
                        <a:t> marine and fresh water fishery resources</a:t>
                      </a: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MS Mincho"/>
                        <a:cs typeface="Times New Roman" panose="02020603050405020304" pitchFamily="18" charset="0"/>
                      </a:endParaRPr>
                    </a:p>
                  </a:txBody>
                  <a:tcPr marL="0" marR="0" marT="0" marB="0" anchor="ctr"/>
                </a:tc>
                <a:extLst>
                  <a:ext uri="{0D108BD9-81ED-4DB2-BD59-A6C34878D82A}">
                    <a16:rowId xmlns:a16="http://schemas.microsoft.com/office/drawing/2014/main" val="1016898487"/>
                  </a:ext>
                </a:extLst>
              </a:tr>
            </a:tbl>
          </a:graphicData>
        </a:graphic>
      </p:graphicFrame>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186" y="0"/>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116543" y="14980"/>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97115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0" y="-63499"/>
            <a:ext cx="12301330" cy="8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72818" y="742240"/>
            <a:ext cx="10224855" cy="646331"/>
          </a:xfrm>
          <a:prstGeom prst="rect">
            <a:avLst/>
          </a:prstGeom>
          <a:noFill/>
        </p:spPr>
        <p:txBody>
          <a:bodyPr wrap="square" rtlCol="0">
            <a:spAutoFit/>
          </a:bodyPr>
          <a:lstStyle/>
          <a:p>
            <a:pPr algn="ctr"/>
            <a:r>
              <a:rPr lang="pt-PT" sz="3600" b="1" dirty="0">
                <a:solidFill>
                  <a:srgbClr val="FF0000"/>
                </a:solidFill>
                <a:latin typeface="Times New Roman" panose="02020603050405020304" pitchFamily="18" charset="0"/>
                <a:cs typeface="Times New Roman" panose="02020603050405020304" pitchFamily="18" charset="0"/>
              </a:rPr>
              <a:t>1.2  </a:t>
            </a:r>
            <a:r>
              <a:rPr lang="pt-PT" sz="3600" b="1" dirty="0" err="1">
                <a:solidFill>
                  <a:srgbClr val="FF0000"/>
                </a:solidFill>
                <a:latin typeface="Times New Roman" panose="02020603050405020304" pitchFamily="18" charset="0"/>
                <a:cs typeface="Times New Roman" panose="02020603050405020304" pitchFamily="18" charset="0"/>
              </a:rPr>
              <a:t>Fisheires</a:t>
            </a:r>
            <a:r>
              <a:rPr lang="pt-PT" sz="3600" b="1" dirty="0">
                <a:solidFill>
                  <a:srgbClr val="FF0000"/>
                </a:solidFill>
                <a:latin typeface="Times New Roman" panose="02020603050405020304" pitchFamily="18" charset="0"/>
                <a:cs typeface="Times New Roman" panose="02020603050405020304" pitchFamily="18" charset="0"/>
              </a:rPr>
              <a:t>  </a:t>
            </a:r>
            <a:r>
              <a:rPr lang="pt-PT" sz="3600" b="1" dirty="0" err="1">
                <a:solidFill>
                  <a:srgbClr val="FF0000"/>
                </a:solidFill>
                <a:latin typeface="Times New Roman" panose="02020603050405020304" pitchFamily="18" charset="0"/>
                <a:cs typeface="Times New Roman" panose="02020603050405020304" pitchFamily="18" charset="0"/>
              </a:rPr>
              <a:t>segments</a:t>
            </a:r>
            <a:r>
              <a:rPr lang="pt-PT" sz="3600" b="1" dirty="0">
                <a:solidFill>
                  <a:srgbClr val="FF0000"/>
                </a:solidFill>
                <a:latin typeface="Times New Roman" panose="02020603050405020304" pitchFamily="18" charset="0"/>
                <a:cs typeface="Times New Roman" panose="02020603050405020304" pitchFamily="18" charset="0"/>
              </a:rPr>
              <a:t>  </a:t>
            </a:r>
            <a:r>
              <a:rPr lang="pt-PT" sz="3600" b="1" dirty="0" err="1">
                <a:solidFill>
                  <a:srgbClr val="FF0000"/>
                </a:solidFill>
                <a:latin typeface="Times New Roman" panose="02020603050405020304" pitchFamily="18" charset="0"/>
                <a:cs typeface="Times New Roman" panose="02020603050405020304" pitchFamily="18" charset="0"/>
              </a:rPr>
              <a:t>and</a:t>
            </a:r>
            <a:r>
              <a:rPr lang="pt-PT" sz="3600" b="1" dirty="0">
                <a:solidFill>
                  <a:srgbClr val="FF0000"/>
                </a:solidFill>
                <a:latin typeface="Times New Roman" panose="02020603050405020304" pitchFamily="18" charset="0"/>
                <a:cs typeface="Times New Roman" panose="02020603050405020304" pitchFamily="18" charset="0"/>
              </a:rPr>
              <a:t> </a:t>
            </a:r>
            <a:r>
              <a:rPr lang="pt-PT" sz="3600" b="1" dirty="0" err="1">
                <a:solidFill>
                  <a:srgbClr val="FF0000"/>
                </a:solidFill>
                <a:latin typeface="Times New Roman" panose="02020603050405020304" pitchFamily="18" charset="0"/>
                <a:cs typeface="Times New Roman" panose="02020603050405020304" pitchFamily="18" charset="0"/>
              </a:rPr>
              <a:t>Aquaculture</a:t>
            </a:r>
            <a:endParaRPr lang="pt-PT"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6543" y="1388571"/>
            <a:ext cx="11986591" cy="5262979"/>
          </a:xfrm>
          <a:prstGeom prst="rect">
            <a:avLst/>
          </a:prstGeom>
        </p:spPr>
        <p:txBody>
          <a:bodyPr wrap="square">
            <a:spAutoFit/>
          </a:bodyPr>
          <a:lstStyle/>
          <a:p>
            <a:pPr marL="285750" indent="-28575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Artisanal fisheries,  is the most important sector by volume and contribution to the economy which provide income to about 280,000 people, contribute to 90 per cent of marine captures and account for 42 per cent of total value.;</a:t>
            </a:r>
          </a:p>
          <a:p>
            <a:pPr marL="342900" indent="-342900">
              <a:buAutoNum type="alphaLcParenR"/>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 Semi-industrial fishing  comprises mainly small trawlers involved in domestic coastal shrimp fisheries and accounts for 2 per cent of annual marine catches and 6 per cent of total value . Produce is either sold in local markets or exported </a:t>
            </a:r>
          </a:p>
          <a:p>
            <a:pPr marL="285750" indent="-28575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 Industrial fishing includes large vessels flagged in Mozambique and other countries, mostly targeting crustaceans – coastal shrimp and deep-sea shrimp – usually processed at sea and for export, mainly to Japan and Europe</a:t>
            </a:r>
            <a:endParaRPr lang="pt-PT" sz="2800" dirty="0">
              <a:latin typeface="Times New Roman" panose="02020603050405020304" pitchFamily="18" charset="0"/>
              <a:cs typeface="Times New Roman" panose="02020603050405020304" pitchFamily="18" charset="0"/>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186" y="1"/>
            <a:ext cx="1461052" cy="74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109330" y="-24259"/>
            <a:ext cx="714730" cy="727260"/>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73477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119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89853" y="1196562"/>
            <a:ext cx="5794513" cy="646331"/>
          </a:xfrm>
          <a:prstGeom prst="rect">
            <a:avLst/>
          </a:prstGeom>
          <a:noFill/>
        </p:spPr>
        <p:txBody>
          <a:bodyPr wrap="square" rtlCol="0">
            <a:spAutoFit/>
          </a:bodyPr>
          <a:lstStyle/>
          <a:p>
            <a:pPr marL="285750" indent="-285750">
              <a:buFont typeface="Wingdings" panose="05000000000000000000" pitchFamily="2" charset="2"/>
              <a:buChar char="q"/>
            </a:pPr>
            <a:r>
              <a:rPr lang="pt-PT" sz="3600" b="1" dirty="0" err="1">
                <a:solidFill>
                  <a:srgbClr val="FF0000"/>
                </a:solidFill>
              </a:rPr>
              <a:t>Aquaculture</a:t>
            </a:r>
            <a:r>
              <a:rPr lang="pt-PT" sz="3600" b="1" dirty="0">
                <a:solidFill>
                  <a:srgbClr val="FF0000"/>
                </a:solidFill>
              </a:rPr>
              <a:t> </a:t>
            </a:r>
          </a:p>
        </p:txBody>
      </p:sp>
      <p:sp>
        <p:nvSpPr>
          <p:cNvPr id="5" name="Rectangle 4"/>
          <p:cNvSpPr/>
          <p:nvPr/>
        </p:nvSpPr>
        <p:spPr>
          <a:xfrm>
            <a:off x="92765" y="1842893"/>
            <a:ext cx="12006470" cy="2677656"/>
          </a:xfrm>
          <a:prstGeom prst="rect">
            <a:avLst/>
          </a:prstGeom>
        </p:spPr>
        <p:txBody>
          <a:bodyPr wrap="square">
            <a:spAutoFit/>
          </a:bodyPr>
          <a:lstStyle/>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Aquaculture development and opportunities Mozambique possesses great untapped aquaculture potential, with a favourable environment, including climatic conditions – tropical temperatures allowing for year-round production –Suitable land for coastal aquaculture and wild native species that can be farmed.</a:t>
            </a:r>
          </a:p>
          <a:p>
            <a:pPr marL="285750" indent="-28575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However, the growth of the sector is constrained, mainly by infrastructure</a:t>
            </a:r>
            <a:endParaRPr lang="pt-PT"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79513" y="4611231"/>
            <a:ext cx="11406808" cy="1815882"/>
          </a:xfrm>
          <a:prstGeom prst="rect">
            <a:avLst/>
          </a:prstGeom>
        </p:spPr>
        <p:txBody>
          <a:bodyPr wrap="square">
            <a:spAutoFit/>
          </a:bodyPr>
          <a:lstStyle/>
          <a:p>
            <a:pPr marL="285750" indent="-285750">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The cultured species  include fish, crustaceans and aquatic macro algae. The species most cultivated are the native marine prawn species: giant tiger prawn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Peneaus</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 monodon</a:t>
            </a:r>
            <a:r>
              <a:rPr lang="en-US" sz="2800" dirty="0">
                <a:latin typeface="Times New Roman" panose="02020603050405020304" pitchFamily="18" charset="0"/>
                <a:ea typeface="Times New Roman" panose="02020603050405020304" pitchFamily="18" charset="0"/>
              </a:rPr>
              <a:t> ), Indian white prawn (</a:t>
            </a:r>
            <a:r>
              <a:rPr lang="en-US" sz="2800" dirty="0" err="1">
                <a:latin typeface="Times New Roman" panose="02020603050405020304" pitchFamily="18" charset="0"/>
                <a:ea typeface="Times New Roman" panose="02020603050405020304" pitchFamily="18" charset="0"/>
              </a:rPr>
              <a:t>Peneaus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indicus</a:t>
            </a:r>
            <a:r>
              <a:rPr lang="en-US" sz="2800" dirty="0">
                <a:latin typeface="Times New Roman" panose="02020603050405020304" pitchFamily="18" charset="0"/>
                <a:ea typeface="Times New Roman" panose="02020603050405020304" pitchFamily="18" charset="0"/>
              </a:rPr>
              <a:t> ) and the native freshwater fish Mozambique tilapia (</a:t>
            </a:r>
            <a:r>
              <a:rPr lang="en-US" sz="2800" dirty="0" err="1">
                <a:latin typeface="Times New Roman" panose="02020603050405020304" pitchFamily="18" charset="0"/>
                <a:ea typeface="Times New Roman" panose="02020603050405020304" pitchFamily="18" charset="0"/>
              </a:rPr>
              <a:t>Oreochromis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mossambicus</a:t>
            </a:r>
            <a:r>
              <a:rPr lang="en-US" sz="2800" dirty="0">
                <a:latin typeface="Times New Roman" panose="02020603050405020304" pitchFamily="18" charset="0"/>
                <a:ea typeface="Times New Roman" panose="02020603050405020304" pitchFamily="18" charset="0"/>
              </a:rPr>
              <a:t> </a:t>
            </a:r>
            <a:endParaRPr lang="pt-PT" sz="2800" dirty="0"/>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6186" y="0"/>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descr="emblema.jpg"/>
          <p:cNvPicPr>
            <a:picLocks noChangeAspect="1"/>
          </p:cNvPicPr>
          <p:nvPr/>
        </p:nvPicPr>
        <p:blipFill>
          <a:blip r:embed="rId5" cstate="print"/>
          <a:stretch>
            <a:fillRect/>
          </a:stretch>
        </p:blipFill>
        <p:spPr>
          <a:xfrm>
            <a:off x="116543" y="14980"/>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408332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91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4216" y="1855848"/>
            <a:ext cx="11661728" cy="5472267"/>
          </a:xfrm>
          <a:prstGeom prst="rect">
            <a:avLst/>
          </a:prstGeom>
        </p:spPr>
        <p:txBody>
          <a:bodyPr wrap="square">
            <a:spAutoFit/>
          </a:bodyPr>
          <a:lstStyle/>
          <a:p>
            <a:pPr marL="342900" indent="-342900" algn="just">
              <a:lnSpc>
                <a:spcPct val="115000"/>
              </a:lnSpc>
              <a:spcAft>
                <a:spcPts val="0"/>
              </a:spcAft>
              <a:buFont typeface="Wingdings" panose="05000000000000000000" pitchFamily="2" charset="2"/>
              <a:buChar char="Ø"/>
            </a:pPr>
            <a:endParaRPr lang="en-GB" sz="2800" dirty="0">
              <a:latin typeface="Times New Roman" panose="02020603050405020304" pitchFamily="18" charset="0"/>
              <a:ea typeface="MS Mincho"/>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r>
              <a:rPr lang="en-GB" sz="2800" dirty="0">
                <a:latin typeface="Times New Roman" panose="02020603050405020304" pitchFamily="18" charset="0"/>
                <a:ea typeface="MS Mincho"/>
                <a:cs typeface="Times New Roman" panose="02020603050405020304" pitchFamily="18" charset="0"/>
              </a:rPr>
              <a:t>The Ministry  of Sea Inland Water and </a:t>
            </a:r>
            <a:r>
              <a:rPr lang="en-GB" sz="2800" dirty="0" err="1">
                <a:latin typeface="Times New Roman" panose="02020603050405020304" pitchFamily="18" charset="0"/>
                <a:ea typeface="MS Mincho"/>
                <a:cs typeface="Times New Roman" panose="02020603050405020304" pitchFamily="18" charset="0"/>
              </a:rPr>
              <a:t>Fisheires</a:t>
            </a:r>
            <a:r>
              <a:rPr lang="en-GB" sz="2800" dirty="0">
                <a:latin typeface="Times New Roman" panose="02020603050405020304" pitchFamily="18" charset="0"/>
                <a:ea typeface="MS Mincho"/>
                <a:cs typeface="Times New Roman" panose="02020603050405020304" pitchFamily="18" charset="0"/>
              </a:rPr>
              <a:t> (</a:t>
            </a:r>
            <a:r>
              <a:rPr lang="pt-PT" sz="2800" dirty="0">
                <a:latin typeface="Times New Roman" panose="02020603050405020304" pitchFamily="18" charset="0"/>
                <a:cs typeface="Times New Roman" panose="02020603050405020304" pitchFamily="18" charset="0"/>
              </a:rPr>
              <a:t>MIMAIP) </a:t>
            </a:r>
            <a:r>
              <a:rPr lang="pt-PT" sz="2800" dirty="0" err="1">
                <a:latin typeface="Times New Roman" panose="02020603050405020304" pitchFamily="18" charset="0"/>
                <a:cs typeface="Times New Roman" panose="02020603050405020304" pitchFamily="18" charset="0"/>
              </a:rPr>
              <a:t>was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created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a:t>
            </a:r>
            <a:r>
              <a:rPr lang="pt-PT" sz="2800" dirty="0">
                <a:latin typeface="Times New Roman" panose="02020603050405020304" pitchFamily="18" charset="0"/>
                <a:cs typeface="Times New Roman" panose="02020603050405020304" pitchFamily="18" charset="0"/>
              </a:rPr>
              <a:t> 2015 to </a:t>
            </a:r>
            <a:r>
              <a:rPr lang="pt-PT" sz="2800" dirty="0" err="1">
                <a:latin typeface="Times New Roman" panose="02020603050405020304" pitchFamily="18" charset="0"/>
                <a:cs typeface="Times New Roman" panose="02020603050405020304" pitchFamily="18" charset="0"/>
              </a:rPr>
              <a:t>manage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the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sustainable</a:t>
            </a:r>
            <a:r>
              <a:rPr lang="pt-PT" sz="2800" dirty="0">
                <a:latin typeface="Times New Roman" panose="02020603050405020304" pitchFamily="18" charset="0"/>
                <a:cs typeface="Times New Roman" panose="02020603050405020304" pitchFamily="18" charset="0"/>
              </a:rPr>
              <a:t> use </a:t>
            </a:r>
            <a:r>
              <a:rPr lang="pt-PT" sz="2800" dirty="0" err="1">
                <a:latin typeface="Times New Roman" panose="02020603050405020304" pitchFamily="18" charset="0"/>
                <a:cs typeface="Times New Roman" panose="02020603050405020304" pitchFamily="18" charset="0"/>
              </a:rPr>
              <a:t>of</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the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sea</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and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inland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waters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including</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fishing</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exploitation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the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ecosystem</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waste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and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pollution</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management</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research</a:t>
            </a:r>
            <a:r>
              <a:rPr lang="pt-PT" sz="2800" dirty="0">
                <a:latin typeface="Times New Roman" panose="02020603050405020304" pitchFamily="18" charset="0"/>
                <a:cs typeface="Times New Roman" panose="02020603050405020304" pitchFamily="18" charset="0"/>
              </a:rPr>
              <a:t>, as </a:t>
            </a:r>
            <a:r>
              <a:rPr lang="pt-PT" sz="2800" dirty="0" err="1">
                <a:latin typeface="Times New Roman" panose="02020603050405020304" pitchFamily="18" charset="0"/>
                <a:cs typeface="Times New Roman" panose="02020603050405020304" pitchFamily="18" charset="0"/>
              </a:rPr>
              <a:t>well</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as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their</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respective</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regulations</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planning</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licensing</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and</a:t>
            </a:r>
            <a:r>
              <a:rPr lang="pt-PT" sz="2800" dirty="0">
                <a:latin typeface="Times New Roman" panose="02020603050405020304" pitchFamily="18" charset="0"/>
                <a:cs typeface="Times New Roman" panose="02020603050405020304" pitchFamily="18" charset="0"/>
              </a:rPr>
              <a:t> </a:t>
            </a:r>
            <a:r>
              <a:rPr lang="pt-PT" sz="2800" dirty="0" err="1">
                <a:latin typeface="Times New Roman" panose="02020603050405020304" pitchFamily="18" charset="0"/>
                <a:cs typeface="Times New Roman" panose="02020603050405020304" pitchFamily="18" charset="0"/>
              </a:rPr>
              <a:t>inspection</a:t>
            </a:r>
            <a:r>
              <a:rPr lang="pt-PT"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MS Mincho"/>
              <a:cs typeface="Times New Roman" panose="02020603050405020304" pitchFamily="18" charset="0"/>
            </a:endParaRPr>
          </a:p>
          <a:p>
            <a:pPr marL="457200" indent="-457200" algn="just">
              <a:lnSpc>
                <a:spcPct val="115000"/>
              </a:lnSpc>
              <a:spcAft>
                <a:spcPts val="0"/>
              </a:spcAft>
              <a:buFont typeface="Wingdings" panose="05000000000000000000" pitchFamily="2" charset="2"/>
              <a:buChar char="Ø"/>
            </a:pPr>
            <a:r>
              <a:rPr lang="en-GB" sz="2800" dirty="0">
                <a:latin typeface="Times New Roman" panose="02020603050405020304" pitchFamily="18" charset="0"/>
                <a:ea typeface="MS Mincho"/>
                <a:cs typeface="Times New Roman" panose="02020603050405020304" pitchFamily="18" charset="0"/>
              </a:rPr>
              <a:t>National Institute for Fish Inspection (INIP) IS the CA, with mandate to ensure management of the sanitary quality of water source food products, throughout the supply chain, to the market. </a:t>
            </a:r>
          </a:p>
          <a:p>
            <a:pPr algn="just">
              <a:lnSpc>
                <a:spcPct val="115000"/>
              </a:lnSpc>
              <a:spcAft>
                <a:spcPts val="0"/>
              </a:spcAft>
            </a:pPr>
            <a:endParaRPr lang="en-GB" sz="2800" dirty="0">
              <a:latin typeface="Times New Roman" panose="02020603050405020304" pitchFamily="18" charset="0"/>
              <a:ea typeface="MS Mincho"/>
              <a:cs typeface="Times New Roman" panose="02020603050405020304" pitchFamily="18" charset="0"/>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186" y="0"/>
            <a:ext cx="1461052" cy="7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descr="emblema.jpg"/>
          <p:cNvPicPr>
            <a:picLocks noChangeAspect="1"/>
          </p:cNvPicPr>
          <p:nvPr/>
        </p:nvPicPr>
        <p:blipFill>
          <a:blip r:embed="rId4" cstate="print"/>
          <a:stretch>
            <a:fillRect/>
          </a:stretch>
        </p:blipFill>
        <p:spPr>
          <a:xfrm>
            <a:off x="116543" y="14980"/>
            <a:ext cx="825566" cy="840040"/>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7" name="Rounded Rectangle 6"/>
          <p:cNvSpPr/>
          <p:nvPr/>
        </p:nvSpPr>
        <p:spPr>
          <a:xfrm>
            <a:off x="84216" y="855020"/>
            <a:ext cx="12023568" cy="142231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Black" panose="020B0A04020102020204" pitchFamily="34" charset="0"/>
              </a:rPr>
              <a:t> </a:t>
            </a:r>
          </a:p>
          <a:p>
            <a:r>
              <a:rPr lang="en-GB" sz="3200" b="1" dirty="0">
                <a:solidFill>
                  <a:srgbClr val="FF0000"/>
                </a:solidFill>
                <a:latin typeface="Times New Roman" panose="02020603050405020304" pitchFamily="18" charset="0"/>
                <a:ea typeface="Arial Unicode MS"/>
                <a:cs typeface="Times New Roman" panose="02020603050405020304" pitchFamily="18" charset="0"/>
              </a:rPr>
              <a:t>2</a:t>
            </a:r>
            <a:r>
              <a:rPr lang="en-GB" sz="3200" b="1" dirty="0">
                <a:solidFill>
                  <a:srgbClr val="FF0000"/>
                </a:solidFill>
                <a:latin typeface="Arial Black" panose="020B0A04020102020204" pitchFamily="34" charset="0"/>
                <a:ea typeface="Arial Unicode MS"/>
                <a:cs typeface="Times New Roman" panose="02020603050405020304" pitchFamily="18" charset="0"/>
              </a:rPr>
              <a:t>. INSTITUTIONAL FRAMEWORK  OF THE     	COMPETENT  AUTHORITY</a:t>
            </a:r>
            <a:endParaRPr lang="pt-PT" sz="3200" b="1" dirty="0">
              <a:solidFill>
                <a:srgbClr val="FF0000"/>
              </a:solidFill>
              <a:latin typeface="Arial Black" panose="020B0A04020102020204" pitchFamily="34" charset="0"/>
              <a:cs typeface="Times New Roman" panose="02020603050405020304" pitchFamily="18" charset="0"/>
            </a:endParaRPr>
          </a:p>
          <a:p>
            <a:r>
              <a:rPr lang="en-US" sz="3200" b="1" dirty="0">
                <a:solidFill>
                  <a:srgbClr val="FF0000"/>
                </a:solidFill>
                <a:latin typeface="Arial Black" panose="020B0A04020102020204" pitchFamily="34" charset="0"/>
              </a:rPr>
              <a:t> </a:t>
            </a:r>
            <a:endParaRPr lang="pt-P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95049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119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6543" y="1052515"/>
            <a:ext cx="11807687" cy="6995761"/>
          </a:xfrm>
          <a:prstGeom prst="rect">
            <a:avLst/>
          </a:prstGeom>
        </p:spPr>
        <p:txBody>
          <a:bodyPr wrap="square">
            <a:spAutoFit/>
          </a:bodyPr>
          <a:lstStyle/>
          <a:p>
            <a:pPr algn="just">
              <a:lnSpc>
                <a:spcPct val="115000"/>
              </a:lnSpc>
              <a:spcAft>
                <a:spcPts val="0"/>
              </a:spcAft>
            </a:pPr>
            <a:r>
              <a:rPr lang="en-GB" sz="2800" dirty="0">
                <a:latin typeface="Times New Roman" panose="02020603050405020304" pitchFamily="18" charset="0"/>
                <a:ea typeface="MS Mincho"/>
                <a:cs typeface="Times New Roman" panose="02020603050405020304" pitchFamily="18" charset="0"/>
              </a:rPr>
              <a:t>The Competent Authority has the following duties:</a:t>
            </a:r>
            <a:endParaRPr lang="pt-PT" sz="2800" dirty="0">
              <a:latin typeface="Times New Roman" panose="02020603050405020304" pitchFamily="18" charset="0"/>
              <a:ea typeface="MS Mincho"/>
              <a:cs typeface="Times New Roman" panose="02020603050405020304" pitchFamily="18" charset="0"/>
            </a:endParaRPr>
          </a:p>
          <a:p>
            <a:pPr marL="342900" lvl="0" indent="-342900" algn="just" fontAlgn="base">
              <a:lnSpc>
                <a:spcPct val="115000"/>
              </a:lnSpc>
              <a:spcAft>
                <a:spcPts val="1200"/>
              </a:spcAft>
              <a:buFont typeface="Symbol" panose="05050102010706020507" pitchFamily="18" charset="2"/>
              <a:buChar char=""/>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Propose definition of policies, strategies and plans with regard to quality health care of fishery products;</a:t>
            </a:r>
          </a:p>
          <a:p>
            <a:pPr marL="342900" lvl="0" indent="-342900" algn="just" fontAlgn="base">
              <a:lnSpc>
                <a:spcPct val="115000"/>
              </a:lnSpc>
              <a:spcAft>
                <a:spcPts val="1200"/>
              </a:spcAft>
              <a:buFont typeface="Symbol" panose="05050102010706020507" pitchFamily="18" charset="2"/>
              <a:buChar char=""/>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Propose approval of regulatory principles and establish technical standards of inspections to aquatic products and laboratories;</a:t>
            </a:r>
            <a:endParaRPr lang="pt-PT"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200"/>
              </a:spcAft>
              <a:buFont typeface="Symbol" panose="05050102010706020507" pitchFamily="18" charset="2"/>
              <a:buChar char=""/>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Promote and support institutional forms of community involvement in the quality assurance systems of aquatic origin food and the value chain of fish production;</a:t>
            </a:r>
            <a:endParaRPr lang="pt-PT"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0"/>
              </a:spcAft>
              <a:buFont typeface="Symbol" panose="05050102010706020507" pitchFamily="18" charset="2"/>
              <a:buChar char=""/>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Promote monitoring and certification of the health of aquatic organisms in coordination with the competent veterinary authority</a:t>
            </a:r>
          </a:p>
          <a:p>
            <a:pPr marL="342900" lvl="0" indent="-342900" algn="just" fontAlgn="base">
              <a:lnSpc>
                <a:spcPct val="115000"/>
              </a:lnSpc>
              <a:spcAft>
                <a:spcPts val="0"/>
              </a:spcAft>
              <a:buFont typeface="Symbol" panose="05050102010706020507" pitchFamily="18" charset="2"/>
              <a:buChar char=""/>
            </a:pP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0"/>
              </a:spcAft>
              <a:buFont typeface="Symbol" panose="05050102010706020507" pitchFamily="18" charset="2"/>
              <a:buChar char=""/>
            </a:pP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0"/>
              </a:spcAft>
              <a:buFont typeface="Symbol" panose="05050102010706020507" pitchFamily="18" charset="2"/>
              <a:buChar char=""/>
            </a:pPr>
            <a:endParaRPr lang="pt-PT"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186" y="0"/>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emblema.jpg"/>
          <p:cNvPicPr>
            <a:picLocks noChangeAspect="1"/>
          </p:cNvPicPr>
          <p:nvPr/>
        </p:nvPicPr>
        <p:blipFill>
          <a:blip r:embed="rId4" cstate="print"/>
          <a:stretch>
            <a:fillRect/>
          </a:stretch>
        </p:blipFill>
        <p:spPr>
          <a:xfrm>
            <a:off x="116543" y="14980"/>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234342" y="5194278"/>
            <a:ext cx="11723315" cy="954107"/>
          </a:xfrm>
          <a:prstGeom prst="rect">
            <a:avLst/>
          </a:prstGeom>
        </p:spPr>
        <p:txBody>
          <a:bodyPr wrap="square">
            <a:spAutoFit/>
          </a:bodyPr>
          <a:lstStyle/>
          <a:p>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2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119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8966" y="1133062"/>
            <a:ext cx="11598965" cy="954107"/>
          </a:xfrm>
          <a:prstGeom prst="rect">
            <a:avLst/>
          </a:prstGeom>
        </p:spPr>
        <p:txBody>
          <a:bodyPr wrap="square">
            <a:spAutoFit/>
          </a:bodyPr>
          <a:lstStyle/>
          <a:p>
            <a:r>
              <a:rPr lang="en-GB" sz="2800" dirty="0">
                <a:latin typeface="Times New Roman" panose="02020603050405020304" pitchFamily="18" charset="0"/>
                <a:ea typeface="MS Mincho"/>
              </a:rPr>
              <a:t>INIP currently operates with 149 employees., 6 provincial delegations and 3 representations. 3  Fish Inspection Labs (LIPs)</a:t>
            </a:r>
            <a:endParaRPr lang="pt-PT" sz="2800" dirty="0"/>
          </a:p>
        </p:txBody>
      </p:sp>
      <p:pic>
        <p:nvPicPr>
          <p:cNvPr id="4" name="Marcador de Posição de Conteúdo 4" descr="a_Del"/>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7927" y="2087170"/>
            <a:ext cx="4760544" cy="4393590"/>
          </a:xfrm>
          <a:prstGeom prst="rect">
            <a:avLst/>
          </a:prstGeom>
          <a:noFill/>
          <a:ln>
            <a:noFill/>
          </a:ln>
        </p:spPr>
      </p:pic>
      <p:pic>
        <p:nvPicPr>
          <p:cNvPr id="5" name="Marcador de Posição de Conteúdo 4" descr="b_Lab"/>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206836" y="2170597"/>
            <a:ext cx="5369554" cy="4458803"/>
          </a:xfrm>
          <a:prstGeom prst="rect">
            <a:avLst/>
          </a:prstGeom>
          <a:noFill/>
          <a:ln>
            <a:noFill/>
          </a:ln>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6186" y="0"/>
            <a:ext cx="1461052" cy="97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descr="emblema.jpg"/>
          <p:cNvPicPr>
            <a:picLocks noChangeAspect="1"/>
          </p:cNvPicPr>
          <p:nvPr/>
        </p:nvPicPr>
        <p:blipFill>
          <a:blip r:embed="rId6" cstate="print"/>
          <a:stretch>
            <a:fillRect/>
          </a:stretch>
        </p:blipFill>
        <p:spPr>
          <a:xfrm>
            <a:off x="116543" y="14980"/>
            <a:ext cx="927808" cy="944074"/>
          </a:xfrm>
          <a:prstGeom prst="roundRect">
            <a:avLst>
              <a:gd name="adj" fmla="val 8594"/>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73519061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TM02900771[[fn=Slice]]</Template>
  <TotalTime>715</TotalTime>
  <Words>1619</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Calibri</vt:lpstr>
      <vt:lpstr>Century Gothic</vt:lpstr>
      <vt:lpstr>Symbol</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Ahmed NDYESHOBOLA</cp:lastModifiedBy>
  <cp:revision>89</cp:revision>
  <dcterms:created xsi:type="dcterms:W3CDTF">2020-01-26T08:42:49Z</dcterms:created>
  <dcterms:modified xsi:type="dcterms:W3CDTF">2020-01-29T14:03:54Z</dcterms:modified>
</cp:coreProperties>
</file>